
<file path=[Content_Types].xml><?xml version="1.0" encoding="utf-8"?>
<Types xmlns="http://schemas.openxmlformats.org/package/2006/content-types">
  <Default ContentType="application/x-fontdata" Extension="fntdata"/>
  <Default ContentType="image/gif" Extension="gif"/>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Montserrat"/>
      <p:regular r:id="rId23"/>
      <p:bold r:id="rId24"/>
      <p:italic r:id="rId25"/>
      <p:boldItalic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CenturyGothic-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siliencyquiz.com/index.s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Hello ACCA attendees!  Welcome and thank you for selecting our presentation to attend over the various other programs that you could have chosen.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want to start off by introducing myself and my co-presenter, Dr. Yulanda Tyre.</a:t>
            </a:r>
            <a:endParaRPr/>
          </a:p>
          <a:p>
            <a:pPr indent="0" lvl="0" marL="0" rtl="0" algn="l">
              <a:spcBef>
                <a:spcPts val="0"/>
              </a:spcBef>
              <a:spcAft>
                <a:spcPts val="0"/>
              </a:spcAft>
              <a:buNone/>
            </a:pPr>
            <a:r>
              <a:rPr lang="en-US"/>
              <a:t>My name is Paige Zeiger and I am currently a Counselor Education and Supervision doctoral candidate at Walden University, finishing up my dissertation with any expected graduation in May 2020. Yay!  In addition, I am a LPC in the state of AL, Board Certified Telemental Health provider, Certified Clinical Trauma Professional, and Certified Compassion Fatigue Professional, and I must admit that my most favorite trainings were the Clinical Trauma and Compassion Fatigue because these are real issues that all mental health professionals struggle with whether they acknowledge it or not.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I will turn the floor over to Dr. Yulanda Tyre to introduce herself.</a:t>
            </a:r>
            <a:endParaRPr/>
          </a:p>
          <a:p>
            <a:pPr indent="0" lvl="0" marL="0" rtl="0" algn="l">
              <a:spcBef>
                <a:spcPts val="0"/>
              </a:spcBef>
              <a:spcAft>
                <a:spcPts val="0"/>
              </a:spcAft>
              <a:buNone/>
            </a:pPr>
            <a:r>
              <a:t/>
            </a:r>
            <a:endParaRPr b="1">
              <a:solidFill>
                <a:srgbClr val="FF0000"/>
              </a:solidFill>
            </a:endParaRPr>
          </a:p>
        </p:txBody>
      </p:sp>
      <p:sp>
        <p:nvSpPr>
          <p:cNvPr id="179" name="Google Shape;17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US"/>
              <a:t>Review the Pro-Q</a:t>
            </a:r>
            <a:endParaRPr/>
          </a:p>
          <a:p>
            <a:pPr indent="0" lvl="0" marL="0" rtl="0" algn="l">
              <a:spcBef>
                <a:spcPts val="0"/>
              </a:spcBef>
              <a:spcAft>
                <a:spcPts val="0"/>
              </a:spcAft>
              <a:buNone/>
            </a:pPr>
            <a:r>
              <a:rPr b="1" lang="en-US"/>
              <a:t>Something that you can use for yourself </a:t>
            </a:r>
            <a:endParaRPr/>
          </a:p>
          <a:p>
            <a:pPr indent="0" lvl="0" marL="0" rtl="0" algn="l">
              <a:spcBef>
                <a:spcPts val="0"/>
              </a:spcBef>
              <a:spcAft>
                <a:spcPts val="0"/>
              </a:spcAft>
              <a:buNone/>
            </a:pPr>
            <a:r>
              <a:rPr b="1" lang="en-US"/>
              <a:t>As a Supervisor</a:t>
            </a:r>
            <a:endParaRPr/>
          </a:p>
          <a:p>
            <a:pPr indent="0" lvl="0" marL="0" rtl="0" algn="l">
              <a:spcBef>
                <a:spcPts val="0"/>
              </a:spcBef>
              <a:spcAft>
                <a:spcPts val="0"/>
              </a:spcAft>
              <a:buNone/>
            </a:pPr>
            <a:r>
              <a:rPr b="1" lang="en-US"/>
              <a:t>As a Counselor Educator</a:t>
            </a:r>
            <a:endParaRPr/>
          </a:p>
        </p:txBody>
      </p:sp>
      <p:sp>
        <p:nvSpPr>
          <p:cNvPr id="308" name="Google Shape;30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Review &amp;/or complete Self-Awareness Wellness Assessment</a:t>
            </a:r>
            <a:endParaRPr/>
          </a:p>
          <a:p>
            <a:pPr indent="0" lvl="0" marL="0" rtl="0" algn="l">
              <a:spcBef>
                <a:spcPts val="0"/>
              </a:spcBef>
              <a:spcAft>
                <a:spcPts val="0"/>
              </a:spcAft>
              <a:buNone/>
            </a:pPr>
            <a:r>
              <a:rPr lang="en-US"/>
              <a:t>Discuss the various sections of wellness</a:t>
            </a:r>
            <a:endParaRPr/>
          </a:p>
          <a:p>
            <a:pPr indent="0" lvl="0" marL="0" rtl="0" algn="l">
              <a:spcBef>
                <a:spcPts val="0"/>
              </a:spcBef>
              <a:spcAft>
                <a:spcPts val="0"/>
              </a:spcAft>
              <a:buNone/>
            </a:pPr>
            <a:r>
              <a:rPr lang="en-US"/>
              <a:t>Identify those areas that may need more focus than others</a:t>
            </a:r>
            <a:endParaRPr/>
          </a:p>
          <a:p>
            <a:pPr indent="0" lvl="0" marL="0" rtl="0" algn="l">
              <a:spcBef>
                <a:spcPts val="0"/>
              </a:spcBef>
              <a:spcAft>
                <a:spcPts val="0"/>
              </a:spcAft>
              <a:buNone/>
            </a:pPr>
            <a:r>
              <a:rPr lang="en-US"/>
              <a:t>And finally</a:t>
            </a:r>
            <a:endParaRPr/>
          </a:p>
          <a:p>
            <a:pPr indent="0" lvl="0" marL="0" rtl="0" algn="l">
              <a:spcBef>
                <a:spcPts val="0"/>
              </a:spcBef>
              <a:spcAft>
                <a:spcPts val="0"/>
              </a:spcAft>
              <a:buNone/>
            </a:pPr>
            <a:r>
              <a:rPr lang="en-US"/>
              <a:t>Create a Plan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plan you will also include areas of connection or social as well as self-care activities</a:t>
            </a:r>
            <a:endParaRPr/>
          </a:p>
        </p:txBody>
      </p:sp>
      <p:sp>
        <p:nvSpPr>
          <p:cNvPr id="316" name="Google Shape;31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helping professionals who see colleagues on a regular basis, we need to intentionally utilize that support care network to receive support and to dilute the effects of our work.</a:t>
            </a:r>
            <a:endParaRPr/>
          </a:p>
          <a:p>
            <a:pPr indent="0" lvl="0" marL="0" rtl="0" algn="l">
              <a:spcBef>
                <a:spcPts val="0"/>
              </a:spcBef>
              <a:spcAft>
                <a:spcPts val="0"/>
              </a:spcAft>
              <a:buNone/>
            </a:pPr>
            <a:r>
              <a:rPr lang="en-US"/>
              <a:t>The support care network is made up of individuals within our profession, our community, our family, and our friends who we trust and respect.  To begin building a support care network, think about and identify three people who you believe can provide you support and sincerely help in times of need.</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b="1" lang="en-US"/>
              <a:t>Sharing Narratives</a:t>
            </a:r>
            <a:endParaRPr/>
          </a:p>
          <a:p>
            <a:pPr indent="0" lvl="0" marL="0" marR="0" rtl="0" algn="l">
              <a:lnSpc>
                <a:spcPct val="100000"/>
              </a:lnSpc>
              <a:spcBef>
                <a:spcPts val="0"/>
              </a:spcBef>
              <a:spcAft>
                <a:spcPts val="0"/>
              </a:spcAft>
              <a:buClr>
                <a:schemeClr val="dk1"/>
              </a:buClr>
              <a:buSzPts val="1200"/>
              <a:buFont typeface="Calibri"/>
              <a:buNone/>
            </a:pPr>
            <a:r>
              <a:rPr b="1" lang="en-US"/>
              <a:t>Empowerment</a:t>
            </a:r>
            <a:endParaRPr/>
          </a:p>
          <a:p>
            <a:pPr indent="0" lvl="0" marL="0" marR="0" rtl="0" algn="l">
              <a:lnSpc>
                <a:spcPct val="100000"/>
              </a:lnSpc>
              <a:spcBef>
                <a:spcPts val="0"/>
              </a:spcBef>
              <a:spcAft>
                <a:spcPts val="0"/>
              </a:spcAft>
              <a:buClr>
                <a:schemeClr val="dk1"/>
              </a:buClr>
              <a:buSzPts val="1200"/>
              <a:buFont typeface="Calibri"/>
              <a:buNone/>
            </a:pPr>
            <a:r>
              <a:rPr b="1" lang="en-US"/>
              <a:t>Accountability</a:t>
            </a:r>
            <a:endParaRPr/>
          </a:p>
          <a:p>
            <a:pPr indent="0" lvl="0" marL="0" rtl="0" algn="l">
              <a:spcBef>
                <a:spcPts val="0"/>
              </a:spcBef>
              <a:spcAft>
                <a:spcPts val="0"/>
              </a:spcAft>
              <a:buNone/>
            </a:pPr>
            <a:r>
              <a:rPr b="1" lang="en-US"/>
              <a:t>Telling on Ourselves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four functions of the support care network is to </a:t>
            </a:r>
            <a:endParaRPr/>
          </a:p>
          <a:p>
            <a:pPr indent="-228600" lvl="0" marL="228600" rtl="0" algn="l">
              <a:spcBef>
                <a:spcPts val="0"/>
              </a:spcBef>
              <a:spcAft>
                <a:spcPts val="0"/>
              </a:spcAft>
              <a:buClr>
                <a:schemeClr val="dk1"/>
              </a:buClr>
              <a:buSzPts val="1200"/>
              <a:buFont typeface="Calibri"/>
              <a:buAutoNum type="arabicPeriod"/>
            </a:pPr>
            <a:r>
              <a:rPr lang="en-US"/>
              <a:t>Share narratives – The power of sharing our stories, both primary and secondary trauma, helps in healing the effects.  By sharing the stories, we are able to regulate our experiences to the past so that they stop intruding in our present and impeding our intention.  Any experience past or present that causes us discomfort needs to be shared with our support network in order for us to overcome and regulate.</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a:pPr>
            <a:r>
              <a:rPr lang="en-US"/>
              <a:t>Empower to Confront – Due to our ability of denying and our inability to really see how we are affected by traumatic stress or compassion fatigue; therefore, we need to identify those who we can count on as our support network and empower them to confront us when: (a.) they see us becoming symptomatic and/or (b.) habitually breaching our integrity.  This is when they can help us push through our defenses.</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a:pPr>
            <a:r>
              <a:rPr lang="en-US"/>
              <a:t>Telling on Ourselves – Compassion fatigue can be futile, while we may use avoidance, denial, suppression, and procrastination instead of facing and dealing with our own experiences.  By intentionally using our support care network, we are proactively allowing us to have a good, clean feeling that demonstrates that we are maturing as we turn away from our old ineffective coping strategies and towards our own integrity.</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a:pPr>
            <a:r>
              <a:rPr lang="en-US"/>
              <a:t>Accountability – After “telling on ourselves”, our support network becomes your accountability person as they witness the commitment that you make to yourself to bring your behavior into alignment with your integrity.  They can also follow-up with you about your experiences and where you are in managing your compassion fatigue.  This person can ensure that you are checking all of legal and professional boxes.</a:t>
            </a:r>
            <a:endParaRPr/>
          </a:p>
        </p:txBody>
      </p:sp>
      <p:sp>
        <p:nvSpPr>
          <p:cNvPr id="323" name="Google Shape;32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solidFill>
                  <a:srgbClr val="FF0000"/>
                </a:solidFill>
              </a:rPr>
              <a:t>Ensure that you are addressing all areas of the wellness wheel when identifying self-care activities</a:t>
            </a:r>
            <a:endParaRPr/>
          </a:p>
          <a:p>
            <a:pPr indent="0" lvl="0" marL="0" rtl="0" algn="l">
              <a:spcBef>
                <a:spcPts val="0"/>
              </a:spcBef>
              <a:spcAft>
                <a:spcPts val="0"/>
              </a:spcAft>
              <a:buNone/>
            </a:pPr>
            <a:r>
              <a:rPr lang="en-US">
                <a:solidFill>
                  <a:srgbClr val="FF0000"/>
                </a:solidFill>
              </a:rPr>
              <a:t>Physical</a:t>
            </a:r>
            <a:endParaRPr/>
          </a:p>
          <a:p>
            <a:pPr indent="0" lvl="0" marL="0" rtl="0" algn="l">
              <a:spcBef>
                <a:spcPts val="0"/>
              </a:spcBef>
              <a:spcAft>
                <a:spcPts val="0"/>
              </a:spcAft>
              <a:buNone/>
            </a:pPr>
            <a:r>
              <a:rPr lang="en-US">
                <a:solidFill>
                  <a:srgbClr val="FF0000"/>
                </a:solidFill>
              </a:rPr>
              <a:t>Psychological</a:t>
            </a:r>
            <a:endParaRPr/>
          </a:p>
          <a:p>
            <a:pPr indent="0" lvl="0" marL="0" rtl="0" algn="l">
              <a:spcBef>
                <a:spcPts val="0"/>
              </a:spcBef>
              <a:spcAft>
                <a:spcPts val="0"/>
              </a:spcAft>
              <a:buNone/>
            </a:pPr>
            <a:r>
              <a:rPr lang="en-US">
                <a:solidFill>
                  <a:srgbClr val="FF0000"/>
                </a:solidFill>
              </a:rPr>
              <a:t>Emotional</a:t>
            </a:r>
            <a:endParaRPr/>
          </a:p>
          <a:p>
            <a:pPr indent="0" lvl="0" marL="0" rtl="0" algn="l">
              <a:spcBef>
                <a:spcPts val="0"/>
              </a:spcBef>
              <a:spcAft>
                <a:spcPts val="0"/>
              </a:spcAft>
              <a:buNone/>
            </a:pPr>
            <a:r>
              <a:rPr lang="en-US">
                <a:solidFill>
                  <a:srgbClr val="FF0000"/>
                </a:solidFill>
              </a:rPr>
              <a:t>Spiritual</a:t>
            </a:r>
            <a:endParaRPr/>
          </a:p>
          <a:p>
            <a:pPr indent="0" lvl="0" marL="0" rtl="0" algn="l">
              <a:spcBef>
                <a:spcPts val="0"/>
              </a:spcBef>
              <a:spcAft>
                <a:spcPts val="0"/>
              </a:spcAft>
              <a:buNone/>
            </a:pPr>
            <a:r>
              <a:rPr lang="en-US">
                <a:solidFill>
                  <a:srgbClr val="FF0000"/>
                </a:solidFill>
              </a:rPr>
              <a:t>Financial</a:t>
            </a:r>
            <a:endParaRPr/>
          </a:p>
          <a:p>
            <a:pPr indent="0" lvl="0" marL="0" rtl="0" algn="l">
              <a:spcBef>
                <a:spcPts val="0"/>
              </a:spcBef>
              <a:spcAft>
                <a:spcPts val="0"/>
              </a:spcAft>
              <a:buNone/>
            </a:pPr>
            <a:r>
              <a:rPr lang="en-US">
                <a:solidFill>
                  <a:srgbClr val="FF0000"/>
                </a:solidFill>
              </a:rPr>
              <a:t>Environmental</a:t>
            </a:r>
            <a:endParaRPr/>
          </a:p>
        </p:txBody>
      </p:sp>
      <p:sp>
        <p:nvSpPr>
          <p:cNvPr id="330" name="Google Shape;33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ADDITIONAL RESOURCES </a:t>
            </a:r>
            <a:r>
              <a:rPr b="1" i="1" lang="en-US" sz="1200">
                <a:solidFill>
                  <a:schemeClr val="dk1"/>
                </a:solidFill>
                <a:latin typeface="Calibri"/>
                <a:ea typeface="Calibri"/>
                <a:cs typeface="Calibri"/>
                <a:sym typeface="Calibri"/>
              </a:rPr>
              <a:t>WEBSITES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sng">
                <a:solidFill>
                  <a:schemeClr val="hlink"/>
                </a:solidFill>
                <a:latin typeface="Calibri"/>
                <a:ea typeface="Calibri"/>
                <a:cs typeface="Calibri"/>
                <a:sym typeface="Calibri"/>
                <a:hlinkClick r:id="rId2"/>
              </a:rPr>
              <a:t>https://www.resiliencyquiz.com/index.shtml</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n-US" sz="1200">
                <a:solidFill>
                  <a:schemeClr val="dk1"/>
                </a:solidFill>
                <a:latin typeface="Calibri"/>
                <a:ea typeface="Calibri"/>
                <a:cs typeface="Calibri"/>
                <a:sym typeface="Calibri"/>
              </a:rPr>
              <a:t>www.myselfcare.org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Self-care quiz, articles </a:t>
            </a:r>
            <a:endParaRPr/>
          </a:p>
          <a:p>
            <a:pPr indent="0" lvl="0" marL="0" rtl="0" algn="l">
              <a:spcBef>
                <a:spcPts val="0"/>
              </a:spcBef>
              <a:spcAft>
                <a:spcPts val="0"/>
              </a:spcAft>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n-US" sz="1200">
                <a:solidFill>
                  <a:schemeClr val="dk1"/>
                </a:solidFill>
                <a:latin typeface="Calibri"/>
                <a:ea typeface="Calibri"/>
                <a:cs typeface="Calibri"/>
                <a:sym typeface="Calibri"/>
              </a:rPr>
              <a:t>www.compassionfatigue.org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Information for caregivers </a:t>
            </a:r>
            <a:endParaRPr/>
          </a:p>
          <a:p>
            <a:pPr indent="0" lvl="0" marL="0" rtl="0" algn="l">
              <a:spcBef>
                <a:spcPts val="0"/>
              </a:spcBef>
              <a:spcAft>
                <a:spcPts val="0"/>
              </a:spcAft>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n-US" sz="1200">
                <a:solidFill>
                  <a:schemeClr val="dk1"/>
                </a:solidFill>
                <a:latin typeface="Calibri"/>
                <a:ea typeface="Calibri"/>
                <a:cs typeface="Calibri"/>
                <a:sym typeface="Calibri"/>
              </a:rPr>
              <a:t>www.giftfromwithin.org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Information and articles for post-traumatic stress syndrome survivors and their caregivers </a:t>
            </a:r>
            <a:endParaRPr/>
          </a:p>
          <a:p>
            <a:pPr indent="0" lvl="0" marL="0" rtl="0" algn="l">
              <a:spcBef>
                <a:spcPts val="0"/>
              </a:spcBef>
              <a:spcAft>
                <a:spcPts val="0"/>
              </a:spcAft>
              <a:buNone/>
            </a:pPr>
            <a:r>
              <a:t/>
            </a:r>
            <a:endParaRPr b="1" i="1" sz="1200">
              <a:solidFill>
                <a:schemeClr val="dk1"/>
              </a:solidFill>
              <a:latin typeface="Calibri"/>
              <a:ea typeface="Calibri"/>
              <a:cs typeface="Calibri"/>
              <a:sym typeface="Calibri"/>
            </a:endParaRPr>
          </a:p>
        </p:txBody>
      </p:sp>
      <p:sp>
        <p:nvSpPr>
          <p:cNvPr id="360" name="Google Shape;36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67" name="Google Shape;36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you can see we have three major objectives for today’s presentation.  I want you to know that we are going to be exploring compassion, compassion satisfaction, compassion fatigue, and strategies to mitigate compassion fatigue signs and symptoms.  When you leave here today, you will not only have a clear understanding of compassion fatigue and how to identify or recognize the signs and symptoms, but you will also walk out of today with a plan of action, or at least the start to one, that, like our own life-long learning processes, will continue to be ever-changing as we grow, mature, and become more competent as helping professionals.</a:t>
            </a:r>
            <a:endParaRPr/>
          </a:p>
        </p:txBody>
      </p:sp>
      <p:sp>
        <p:nvSpPr>
          <p:cNvPr id="215" name="Google Shape;21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when we look at the opposite of compassion or compassion satisfaction, we are talking about compassion fatigue, burnout, vicarious trauma, secondary traumatic stress, or symptoms that look and feel very much like PTSD symptoms, if you were to refer to the DSM-5 manual.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Why is it important to be knowledgeable about compassion fatigue? Again, as a part of our ACA ethical principles and standards state as well as how to practice as ethical helping professionals: Do no harm, Increased self-awareness (competence), self-care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Compassion fatigue can cause us to become less empathetic over time. Our compassionate connection erodes and we close ourselves off, often as protection</a:t>
            </a:r>
            <a:r>
              <a:rPr lang="en-US"/>
              <a:t> </a:t>
            </a:r>
            <a:r>
              <a:rPr lang="en-US" sz="1200">
                <a:solidFill>
                  <a:schemeClr val="dk1"/>
                </a:solidFill>
                <a:latin typeface="Calibri"/>
                <a:ea typeface="Calibri"/>
                <a:cs typeface="Calibri"/>
                <a:sym typeface="Calibri"/>
              </a:rPr>
              <a:t>against further wounding.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strive to be fully present for our clients, but this emotional involvement has consequences, particularly when the client is dealing with trauma.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Our empathy ends up wounding us and making us more vulnerable to caregiver stress. It can lead to over-identification with our clients</a:t>
            </a:r>
            <a:r>
              <a:rPr lang="en-US"/>
              <a:t> </a:t>
            </a:r>
            <a:r>
              <a:rPr lang="en-US" sz="1200">
                <a:solidFill>
                  <a:schemeClr val="dk1"/>
                </a:solidFill>
                <a:latin typeface="Calibri"/>
                <a:ea typeface="Calibri"/>
                <a:cs typeface="Calibri"/>
                <a:sym typeface="Calibri"/>
              </a:rPr>
              <a:t>who suffer.</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Over-identification with a client or suffering may lead helpers to develop compassio</a:t>
            </a:r>
            <a:r>
              <a:rPr b="1" lang="en-US"/>
              <a:t>n fatigue that can look like</a:t>
            </a:r>
            <a:r>
              <a:rPr b="1"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Form an unhealthy bond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Focus exclusively on the client’s trauma</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Develop blurred boundaries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Become enmeshed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Try to rescue the client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Advocate excessively for the client</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sz="1050">
                <a:solidFill>
                  <a:srgbClr val="666666"/>
                </a:solidFill>
                <a:latin typeface="Arial"/>
                <a:ea typeface="Arial"/>
                <a:cs typeface="Arial"/>
                <a:sym typeface="Arial"/>
              </a:rPr>
              <a:t>Compassion Fatigue:</a:t>
            </a:r>
            <a:r>
              <a:rPr lang="en-US" sz="1050">
                <a:solidFill>
                  <a:srgbClr val="666666"/>
                </a:solidFill>
                <a:highlight>
                  <a:srgbClr val="FFFFFF"/>
                </a:highlight>
                <a:latin typeface="Arial"/>
                <a:ea typeface="Arial"/>
                <a:cs typeface="Arial"/>
                <a:sym typeface="Arial"/>
              </a:rPr>
              <a:t>  Compassion Fatigue (CF) is when someone who regularly hears/witnesses very difficult and traumatic stories begins to lose their ability to feel empathy for their clients, loved ones and co-workers.  This deep physical and emotional exhaustion has been described as “having nothing left to give” and “an occupational hazard”.  Compassion Fatigue can show as a variety of symptoms presenting either behaviourally, emotionally, relationally, physically and spiritually.  Sometimes CF is misdiagnosed as depression.(Richard, 2013)</a:t>
            </a:r>
            <a:endParaRPr b="1"/>
          </a:p>
          <a:p>
            <a:pPr indent="0" lvl="0" marL="0" rtl="0" algn="l">
              <a:spcBef>
                <a:spcPts val="0"/>
              </a:spcBef>
              <a:spcAft>
                <a:spcPts val="0"/>
              </a:spcAft>
              <a:buNone/>
            </a:pPr>
            <a:r>
              <a:t/>
            </a:r>
            <a:endParaRPr/>
          </a:p>
        </p:txBody>
      </p:sp>
      <p:sp>
        <p:nvSpPr>
          <p:cNvPr id="237" name="Google Shape;2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000">
                <a:solidFill>
                  <a:srgbClr val="747474"/>
                </a:solidFill>
                <a:latin typeface="Montserrat"/>
                <a:ea typeface="Montserrat"/>
                <a:cs typeface="Montserrat"/>
                <a:sym typeface="Montserrat"/>
              </a:rPr>
              <a:t>Compassion Fatigue</a:t>
            </a:r>
            <a:endParaRPr sz="1000">
              <a:solidFill>
                <a:srgbClr val="747474"/>
              </a:solidFill>
              <a:latin typeface="Montserrat"/>
              <a:ea typeface="Montserrat"/>
              <a:cs typeface="Montserrat"/>
              <a:sym typeface="Montserrat"/>
            </a:endParaRPr>
          </a:p>
          <a:p>
            <a:pPr indent="0" lvl="0" marL="0" rtl="0" algn="l">
              <a:lnSpc>
                <a:spcPct val="100000"/>
              </a:lnSpc>
              <a:spcBef>
                <a:spcPts val="1500"/>
              </a:spcBef>
              <a:spcAft>
                <a:spcPts val="0"/>
              </a:spcAft>
              <a:buSzPts val="1100"/>
              <a:buNone/>
            </a:pPr>
            <a:r>
              <a:rPr lang="en-US" sz="1000">
                <a:solidFill>
                  <a:srgbClr val="747474"/>
                </a:solidFill>
                <a:latin typeface="Montserrat"/>
                <a:ea typeface="Montserrat"/>
                <a:cs typeface="Montserrat"/>
                <a:sym typeface="Montserrat"/>
              </a:rPr>
              <a:t>Also called “vicarious traumatization” or secondary traumatization (Figley, 1995). The emotional residue or strain of exposure to working with those suffering from the consequences of traumatic events. It differs from burn-out, but can co-exist. Compassion Fatigue can occur due to exposure on one case or can be due to a “cumulative” level of trauma.</a:t>
            </a:r>
            <a:endParaRPr sz="1000">
              <a:solidFill>
                <a:srgbClr val="747474"/>
              </a:solidFill>
              <a:latin typeface="Montserrat"/>
              <a:ea typeface="Montserrat"/>
              <a:cs typeface="Montserrat"/>
              <a:sym typeface="Montserrat"/>
            </a:endParaRPr>
          </a:p>
          <a:p>
            <a:pPr indent="0" lvl="0" marL="0" rtl="0" algn="l">
              <a:lnSpc>
                <a:spcPct val="100000"/>
              </a:lnSpc>
              <a:spcBef>
                <a:spcPts val="1500"/>
              </a:spcBef>
              <a:spcAft>
                <a:spcPts val="0"/>
              </a:spcAft>
              <a:buClr>
                <a:schemeClr val="dk1"/>
              </a:buClr>
              <a:buSzPts val="1100"/>
              <a:buFont typeface="Arial"/>
              <a:buNone/>
            </a:pPr>
            <a:r>
              <a:rPr lang="en-US" sz="1000">
                <a:solidFill>
                  <a:srgbClr val="747474"/>
                </a:solidFill>
                <a:latin typeface="Montserrat"/>
                <a:ea typeface="Montserrat"/>
                <a:cs typeface="Montserrat"/>
                <a:sym typeface="Montserrat"/>
              </a:rPr>
              <a:t>Burnout</a:t>
            </a:r>
            <a:endParaRPr sz="1000">
              <a:solidFill>
                <a:srgbClr val="747474"/>
              </a:solidFill>
              <a:latin typeface="Montserrat"/>
              <a:ea typeface="Montserrat"/>
              <a:cs typeface="Montserrat"/>
              <a:sym typeface="Montserrat"/>
            </a:endParaRPr>
          </a:p>
          <a:p>
            <a:pPr indent="0" lvl="0" marL="0" rtl="0" algn="l">
              <a:lnSpc>
                <a:spcPct val="100000"/>
              </a:lnSpc>
              <a:spcBef>
                <a:spcPts val="1500"/>
              </a:spcBef>
              <a:spcAft>
                <a:spcPts val="0"/>
              </a:spcAft>
              <a:buClr>
                <a:schemeClr val="dk1"/>
              </a:buClr>
              <a:buSzPts val="1100"/>
              <a:buFont typeface="Arial"/>
              <a:buNone/>
            </a:pPr>
            <a:r>
              <a:rPr lang="en-US" sz="1000">
                <a:solidFill>
                  <a:srgbClr val="747474"/>
                </a:solidFill>
                <a:latin typeface="Montserrat"/>
                <a:ea typeface="Montserrat"/>
                <a:cs typeface="Montserrat"/>
                <a:sym typeface="Montserrat"/>
              </a:rPr>
              <a:t>Cumulative process marked by emotional exhaustion and withdrawal associated with increased workload and institutional stress, </a:t>
            </a:r>
            <a:r>
              <a:rPr lang="en-US" sz="1000" u="sng">
                <a:solidFill>
                  <a:srgbClr val="747474"/>
                </a:solidFill>
                <a:latin typeface="Montserrat"/>
                <a:ea typeface="Montserrat"/>
                <a:cs typeface="Montserrat"/>
                <a:sym typeface="Montserrat"/>
              </a:rPr>
              <a:t>NOT</a:t>
            </a:r>
            <a:r>
              <a:rPr lang="en-US" sz="1000">
                <a:solidFill>
                  <a:srgbClr val="747474"/>
                </a:solidFill>
                <a:latin typeface="Montserrat"/>
                <a:ea typeface="Montserrat"/>
                <a:cs typeface="Montserrat"/>
                <a:sym typeface="Montserrat"/>
              </a:rPr>
              <a:t> trauma-related.</a:t>
            </a:r>
            <a:endParaRPr sz="1000">
              <a:solidFill>
                <a:srgbClr val="747474"/>
              </a:solidFill>
              <a:latin typeface="Montserrat"/>
              <a:ea typeface="Montserrat"/>
              <a:cs typeface="Montserrat"/>
              <a:sym typeface="Montserrat"/>
            </a:endParaRPr>
          </a:p>
          <a:p>
            <a:pPr indent="0" lvl="0" marL="0" rtl="0" algn="l">
              <a:lnSpc>
                <a:spcPct val="100000"/>
              </a:lnSpc>
              <a:spcBef>
                <a:spcPts val="1500"/>
              </a:spcBef>
              <a:spcAft>
                <a:spcPts val="0"/>
              </a:spcAft>
              <a:buClr>
                <a:schemeClr val="dk1"/>
              </a:buClr>
              <a:buSzPts val="1100"/>
              <a:buFont typeface="Arial"/>
              <a:buNone/>
            </a:pPr>
            <a:r>
              <a:rPr lang="en-US" sz="1000">
                <a:solidFill>
                  <a:srgbClr val="747474"/>
                </a:solidFill>
                <a:latin typeface="Montserrat"/>
                <a:ea typeface="Montserrat"/>
                <a:cs typeface="Montserrat"/>
                <a:sym typeface="Montserrat"/>
              </a:rPr>
              <a:t>Primary Traumatic Stress</a:t>
            </a:r>
            <a:endParaRPr sz="1000">
              <a:solidFill>
                <a:srgbClr val="747474"/>
              </a:solidFill>
              <a:latin typeface="Montserrat"/>
              <a:ea typeface="Montserrat"/>
              <a:cs typeface="Montserrat"/>
              <a:sym typeface="Montserrat"/>
            </a:endParaRPr>
          </a:p>
          <a:p>
            <a:pPr indent="0" lvl="0" marL="0" rtl="0" algn="l">
              <a:lnSpc>
                <a:spcPct val="100000"/>
              </a:lnSpc>
              <a:spcBef>
                <a:spcPts val="1500"/>
              </a:spcBef>
              <a:spcAft>
                <a:spcPts val="0"/>
              </a:spcAft>
              <a:buClr>
                <a:schemeClr val="dk1"/>
              </a:buClr>
              <a:buSzPts val="1100"/>
              <a:buFont typeface="Arial"/>
              <a:buNone/>
            </a:pPr>
            <a:r>
              <a:rPr lang="en-US" sz="1000">
                <a:solidFill>
                  <a:srgbClr val="747474"/>
                </a:solidFill>
                <a:latin typeface="Montserrat"/>
                <a:ea typeface="Montserrat"/>
                <a:cs typeface="Montserrat"/>
                <a:sym typeface="Montserrat"/>
              </a:rPr>
              <a:t>Primary stressors are those inherent in the extreme event, such as what was immediately experienced or witnessed, especially those things most contributing to a traumatic response.</a:t>
            </a:r>
            <a:endParaRPr sz="1000">
              <a:solidFill>
                <a:srgbClr val="747474"/>
              </a:solidFill>
              <a:latin typeface="Montserrat"/>
              <a:ea typeface="Montserrat"/>
              <a:cs typeface="Montserrat"/>
              <a:sym typeface="Montserrat"/>
            </a:endParaRPr>
          </a:p>
          <a:p>
            <a:pPr indent="0" lvl="0" marL="0" rtl="0" algn="l">
              <a:lnSpc>
                <a:spcPct val="100000"/>
              </a:lnSpc>
              <a:spcBef>
                <a:spcPts val="1500"/>
              </a:spcBef>
              <a:spcAft>
                <a:spcPts val="0"/>
              </a:spcAft>
              <a:buClr>
                <a:schemeClr val="dk1"/>
              </a:buClr>
              <a:buSzPts val="1100"/>
              <a:buFont typeface="Arial"/>
              <a:buNone/>
            </a:pPr>
            <a:r>
              <a:rPr lang="en-US" sz="1000">
                <a:solidFill>
                  <a:srgbClr val="333333"/>
                </a:solidFill>
                <a:latin typeface="Montserrat"/>
                <a:ea typeface="Montserrat"/>
                <a:cs typeface="Montserrat"/>
                <a:sym typeface="Montserrat"/>
              </a:rPr>
              <a:t>The Stages of Burnout have been identified as:</a:t>
            </a:r>
            <a:endParaRPr sz="1000">
              <a:solidFill>
                <a:srgbClr val="333333"/>
              </a:solidFill>
              <a:latin typeface="Montserrat"/>
              <a:ea typeface="Montserrat"/>
              <a:cs typeface="Montserrat"/>
              <a:sym typeface="Montserrat"/>
            </a:endParaRPr>
          </a:p>
          <a:p>
            <a:pPr indent="-292100" lvl="0" marL="457200" rtl="0" algn="l">
              <a:lnSpc>
                <a:spcPct val="100000"/>
              </a:lnSpc>
              <a:spcBef>
                <a:spcPts val="1400"/>
              </a:spcBef>
              <a:spcAft>
                <a:spcPts val="0"/>
              </a:spcAft>
              <a:buClr>
                <a:srgbClr val="747474"/>
              </a:buClr>
              <a:buSzPts val="1000"/>
              <a:buFont typeface="Montserrat"/>
              <a:buChar char="●"/>
            </a:pPr>
            <a:r>
              <a:rPr lang="en-US" sz="1000">
                <a:solidFill>
                  <a:srgbClr val="747474"/>
                </a:solidFill>
                <a:latin typeface="Montserrat"/>
                <a:ea typeface="Montserrat"/>
                <a:cs typeface="Montserrat"/>
                <a:sym typeface="Montserrat"/>
              </a:rPr>
              <a:t>enthusiasm</a:t>
            </a:r>
            <a:endParaRPr sz="1000">
              <a:solidFill>
                <a:srgbClr val="747474"/>
              </a:solidFill>
              <a:latin typeface="Montserrat"/>
              <a:ea typeface="Montserrat"/>
              <a:cs typeface="Montserrat"/>
              <a:sym typeface="Montserrat"/>
            </a:endParaRPr>
          </a:p>
          <a:p>
            <a:pPr indent="-292100" lvl="0" marL="457200" rtl="0" algn="l">
              <a:lnSpc>
                <a:spcPct val="100000"/>
              </a:lnSpc>
              <a:spcBef>
                <a:spcPts val="0"/>
              </a:spcBef>
              <a:spcAft>
                <a:spcPts val="0"/>
              </a:spcAft>
              <a:buClr>
                <a:srgbClr val="747474"/>
              </a:buClr>
              <a:buSzPts val="1000"/>
              <a:buFont typeface="Montserrat"/>
              <a:buChar char="●"/>
            </a:pPr>
            <a:r>
              <a:rPr lang="en-US" sz="1000">
                <a:solidFill>
                  <a:srgbClr val="747474"/>
                </a:solidFill>
                <a:latin typeface="Montserrat"/>
                <a:ea typeface="Montserrat"/>
                <a:cs typeface="Montserrat"/>
                <a:sym typeface="Montserrat"/>
              </a:rPr>
              <a:t>stagnation</a:t>
            </a:r>
            <a:endParaRPr sz="1000">
              <a:solidFill>
                <a:srgbClr val="747474"/>
              </a:solidFill>
              <a:latin typeface="Montserrat"/>
              <a:ea typeface="Montserrat"/>
              <a:cs typeface="Montserrat"/>
              <a:sym typeface="Montserrat"/>
            </a:endParaRPr>
          </a:p>
          <a:p>
            <a:pPr indent="-292100" lvl="0" marL="457200" rtl="0" algn="l">
              <a:lnSpc>
                <a:spcPct val="100000"/>
              </a:lnSpc>
              <a:spcBef>
                <a:spcPts val="0"/>
              </a:spcBef>
              <a:spcAft>
                <a:spcPts val="0"/>
              </a:spcAft>
              <a:buClr>
                <a:srgbClr val="747474"/>
              </a:buClr>
              <a:buSzPts val="1000"/>
              <a:buFont typeface="Montserrat"/>
              <a:buChar char="●"/>
            </a:pPr>
            <a:r>
              <a:rPr lang="en-US" sz="1000">
                <a:solidFill>
                  <a:srgbClr val="747474"/>
                </a:solidFill>
                <a:latin typeface="Montserrat"/>
                <a:ea typeface="Montserrat"/>
                <a:cs typeface="Montserrat"/>
                <a:sym typeface="Montserrat"/>
              </a:rPr>
              <a:t>frustration</a:t>
            </a:r>
            <a:endParaRPr sz="1000">
              <a:solidFill>
                <a:srgbClr val="747474"/>
              </a:solidFill>
              <a:latin typeface="Montserrat"/>
              <a:ea typeface="Montserrat"/>
              <a:cs typeface="Montserrat"/>
              <a:sym typeface="Montserrat"/>
            </a:endParaRPr>
          </a:p>
          <a:p>
            <a:pPr indent="-292100" lvl="0" marL="457200" rtl="0" algn="l">
              <a:lnSpc>
                <a:spcPct val="100000"/>
              </a:lnSpc>
              <a:spcBef>
                <a:spcPts val="0"/>
              </a:spcBef>
              <a:spcAft>
                <a:spcPts val="0"/>
              </a:spcAft>
              <a:buClr>
                <a:srgbClr val="747474"/>
              </a:buClr>
              <a:buSzPts val="1000"/>
              <a:buFont typeface="Montserrat"/>
              <a:buChar char="●"/>
            </a:pPr>
            <a:r>
              <a:rPr lang="en-US" sz="1000">
                <a:solidFill>
                  <a:srgbClr val="747474"/>
                </a:solidFill>
                <a:latin typeface="Montserrat"/>
                <a:ea typeface="Montserrat"/>
                <a:cs typeface="Montserrat"/>
                <a:sym typeface="Montserrat"/>
              </a:rPr>
              <a:t>apathy</a:t>
            </a:r>
            <a:endParaRPr sz="1000">
              <a:solidFill>
                <a:srgbClr val="747474"/>
              </a:solidFill>
              <a:latin typeface="Montserrat"/>
              <a:ea typeface="Montserrat"/>
              <a:cs typeface="Montserrat"/>
              <a:sym typeface="Montserrat"/>
            </a:endParaRPr>
          </a:p>
          <a:p>
            <a:pPr indent="0" lvl="0" marL="0" rtl="0" algn="l">
              <a:lnSpc>
                <a:spcPct val="100000"/>
              </a:lnSpc>
              <a:spcBef>
                <a:spcPts val="1400"/>
              </a:spcBef>
              <a:spcAft>
                <a:spcPts val="0"/>
              </a:spcAft>
              <a:buClr>
                <a:schemeClr val="dk1"/>
              </a:buClr>
              <a:buSzPts val="1100"/>
              <a:buFont typeface="Arial"/>
              <a:buNone/>
            </a:pPr>
            <a:r>
              <a:rPr lang="en-US" sz="1000">
                <a:solidFill>
                  <a:srgbClr val="747474"/>
                </a:solidFill>
                <a:latin typeface="Montserrat"/>
                <a:ea typeface="Montserrat"/>
                <a:cs typeface="Montserrat"/>
                <a:sym typeface="Montserrat"/>
              </a:rPr>
              <a:t>Not only are caregivers vulnerable, but members of the team/family are as well. Caregivers/team members should not intentionally expose themselves to trauma, unless required to perform a mission.</a:t>
            </a:r>
            <a:endParaRPr sz="1000">
              <a:solidFill>
                <a:srgbClr val="747474"/>
              </a:solidFill>
              <a:latin typeface="Montserrat"/>
              <a:ea typeface="Montserrat"/>
              <a:cs typeface="Montserrat"/>
              <a:sym typeface="Montserrat"/>
            </a:endParaRPr>
          </a:p>
          <a:p>
            <a:pPr indent="0" lvl="0" marL="0" rtl="0" algn="l">
              <a:lnSpc>
                <a:spcPct val="100000"/>
              </a:lnSpc>
              <a:spcBef>
                <a:spcPts val="1500"/>
              </a:spcBef>
              <a:spcAft>
                <a:spcPts val="0"/>
              </a:spcAft>
              <a:buClr>
                <a:schemeClr val="dk1"/>
              </a:buClr>
              <a:buSzPts val="1100"/>
              <a:buFont typeface="Arial"/>
              <a:buNone/>
            </a:pPr>
            <a:r>
              <a:rPr lang="en-US" sz="1000">
                <a:solidFill>
                  <a:srgbClr val="747474"/>
                </a:solidFill>
                <a:latin typeface="Montserrat"/>
                <a:ea typeface="Montserrat"/>
                <a:cs typeface="Montserrat"/>
                <a:sym typeface="Montserrat"/>
              </a:rPr>
              <a:t>Commonalitities of Burnout and Compassion Fatigue:</a:t>
            </a:r>
            <a:endParaRPr sz="1000">
              <a:solidFill>
                <a:srgbClr val="747474"/>
              </a:solidFill>
              <a:latin typeface="Montserrat"/>
              <a:ea typeface="Montserrat"/>
              <a:cs typeface="Montserrat"/>
              <a:sym typeface="Montserrat"/>
            </a:endParaRPr>
          </a:p>
          <a:p>
            <a:pPr indent="-292100" lvl="0" marL="457200" rtl="0" algn="l">
              <a:lnSpc>
                <a:spcPct val="100000"/>
              </a:lnSpc>
              <a:spcBef>
                <a:spcPts val="1500"/>
              </a:spcBef>
              <a:spcAft>
                <a:spcPts val="0"/>
              </a:spcAft>
              <a:buClr>
                <a:srgbClr val="747474"/>
              </a:buClr>
              <a:buSzPts val="1000"/>
              <a:buFont typeface="Montserrat"/>
              <a:buChar char="●"/>
            </a:pPr>
            <a:r>
              <a:rPr lang="en-US" sz="1000">
                <a:solidFill>
                  <a:srgbClr val="747474"/>
                </a:solidFill>
                <a:latin typeface="Montserrat"/>
                <a:ea typeface="Montserrat"/>
                <a:cs typeface="Montserrat"/>
                <a:sym typeface="Montserrat"/>
              </a:rPr>
              <a:t>Emotional exhaustion</a:t>
            </a:r>
            <a:endParaRPr sz="1000">
              <a:solidFill>
                <a:srgbClr val="747474"/>
              </a:solidFill>
              <a:latin typeface="Montserrat"/>
              <a:ea typeface="Montserrat"/>
              <a:cs typeface="Montserrat"/>
              <a:sym typeface="Montserrat"/>
            </a:endParaRPr>
          </a:p>
          <a:p>
            <a:pPr indent="-292100" lvl="0" marL="457200" rtl="0" algn="l">
              <a:lnSpc>
                <a:spcPct val="100000"/>
              </a:lnSpc>
              <a:spcBef>
                <a:spcPts val="0"/>
              </a:spcBef>
              <a:spcAft>
                <a:spcPts val="0"/>
              </a:spcAft>
              <a:buClr>
                <a:srgbClr val="747474"/>
              </a:buClr>
              <a:buSzPts val="1000"/>
              <a:buFont typeface="Montserrat"/>
              <a:buChar char="●"/>
            </a:pPr>
            <a:r>
              <a:rPr lang="en-US" sz="1000">
                <a:solidFill>
                  <a:srgbClr val="747474"/>
                </a:solidFill>
                <a:latin typeface="Montserrat"/>
                <a:ea typeface="Montserrat"/>
                <a:cs typeface="Montserrat"/>
                <a:sym typeface="Montserrat"/>
              </a:rPr>
              <a:t>Reduced sense of personal accomplishment or meaning in work</a:t>
            </a:r>
            <a:endParaRPr sz="1000">
              <a:solidFill>
                <a:srgbClr val="747474"/>
              </a:solidFill>
              <a:latin typeface="Montserrat"/>
              <a:ea typeface="Montserrat"/>
              <a:cs typeface="Montserrat"/>
              <a:sym typeface="Montserrat"/>
            </a:endParaRPr>
          </a:p>
          <a:p>
            <a:pPr indent="-292100" lvl="0" marL="457200" rtl="0" algn="l">
              <a:lnSpc>
                <a:spcPct val="100000"/>
              </a:lnSpc>
              <a:spcBef>
                <a:spcPts val="0"/>
              </a:spcBef>
              <a:spcAft>
                <a:spcPts val="0"/>
              </a:spcAft>
              <a:buClr>
                <a:srgbClr val="747474"/>
              </a:buClr>
              <a:buSzPts val="1000"/>
              <a:buFont typeface="Montserrat"/>
              <a:buChar char="●"/>
            </a:pPr>
            <a:r>
              <a:rPr lang="en-US" sz="1000">
                <a:solidFill>
                  <a:srgbClr val="747474"/>
                </a:solidFill>
                <a:latin typeface="Montserrat"/>
                <a:ea typeface="Montserrat"/>
                <a:cs typeface="Montserrat"/>
                <a:sym typeface="Montserrat"/>
              </a:rPr>
              <a:t>Mental exhaustion</a:t>
            </a:r>
            <a:endParaRPr sz="1000">
              <a:solidFill>
                <a:srgbClr val="747474"/>
              </a:solidFill>
              <a:latin typeface="Montserrat"/>
              <a:ea typeface="Montserrat"/>
              <a:cs typeface="Montserrat"/>
              <a:sym typeface="Montserrat"/>
            </a:endParaRPr>
          </a:p>
          <a:p>
            <a:pPr indent="-292100" lvl="0" marL="457200" rtl="0" algn="l">
              <a:lnSpc>
                <a:spcPct val="100000"/>
              </a:lnSpc>
              <a:spcBef>
                <a:spcPts val="0"/>
              </a:spcBef>
              <a:spcAft>
                <a:spcPts val="0"/>
              </a:spcAft>
              <a:buClr>
                <a:srgbClr val="747474"/>
              </a:buClr>
              <a:buSzPts val="1000"/>
              <a:buFont typeface="Montserrat"/>
              <a:buChar char="●"/>
            </a:pPr>
            <a:r>
              <a:rPr lang="en-US" sz="1000">
                <a:solidFill>
                  <a:srgbClr val="747474"/>
                </a:solidFill>
                <a:latin typeface="Montserrat"/>
                <a:ea typeface="Montserrat"/>
                <a:cs typeface="Montserrat"/>
                <a:sym typeface="Montserrat"/>
              </a:rPr>
              <a:t>Decreased interactions with others (isolation)</a:t>
            </a:r>
            <a:endParaRPr sz="1000">
              <a:solidFill>
                <a:srgbClr val="747474"/>
              </a:solidFill>
              <a:latin typeface="Montserrat"/>
              <a:ea typeface="Montserrat"/>
              <a:cs typeface="Montserrat"/>
              <a:sym typeface="Montserrat"/>
            </a:endParaRPr>
          </a:p>
          <a:p>
            <a:pPr indent="-292100" lvl="0" marL="457200" rtl="0" algn="l">
              <a:lnSpc>
                <a:spcPct val="100000"/>
              </a:lnSpc>
              <a:spcBef>
                <a:spcPts val="0"/>
              </a:spcBef>
              <a:spcAft>
                <a:spcPts val="0"/>
              </a:spcAft>
              <a:buClr>
                <a:srgbClr val="747474"/>
              </a:buClr>
              <a:buSzPts val="1000"/>
              <a:buFont typeface="Montserrat"/>
              <a:buChar char="●"/>
            </a:pPr>
            <a:r>
              <a:rPr lang="en-US" sz="1000">
                <a:solidFill>
                  <a:srgbClr val="747474"/>
                </a:solidFill>
                <a:latin typeface="Montserrat"/>
                <a:ea typeface="Montserrat"/>
                <a:cs typeface="Montserrat"/>
                <a:sym typeface="Montserrat"/>
              </a:rPr>
              <a:t>Depersonalization (symptoms disconnected from real causes)</a:t>
            </a:r>
            <a:endParaRPr sz="1000">
              <a:solidFill>
                <a:srgbClr val="747474"/>
              </a:solidFill>
              <a:latin typeface="Montserrat"/>
              <a:ea typeface="Montserrat"/>
              <a:cs typeface="Montserrat"/>
              <a:sym typeface="Montserrat"/>
            </a:endParaRPr>
          </a:p>
          <a:p>
            <a:pPr indent="-292100" lvl="0" marL="457200" rtl="0" algn="l">
              <a:lnSpc>
                <a:spcPct val="100000"/>
              </a:lnSpc>
              <a:spcBef>
                <a:spcPts val="0"/>
              </a:spcBef>
              <a:spcAft>
                <a:spcPts val="0"/>
              </a:spcAft>
              <a:buClr>
                <a:srgbClr val="747474"/>
              </a:buClr>
              <a:buSzPts val="1000"/>
              <a:buFont typeface="Montserrat"/>
              <a:buChar char="●"/>
            </a:pPr>
            <a:r>
              <a:rPr lang="en-US" sz="1000">
                <a:solidFill>
                  <a:srgbClr val="747474"/>
                </a:solidFill>
                <a:latin typeface="Montserrat"/>
                <a:ea typeface="Montserrat"/>
                <a:cs typeface="Montserrat"/>
                <a:sym typeface="Montserrat"/>
              </a:rPr>
              <a:t>Physical exhaustion</a:t>
            </a:r>
            <a:endParaRPr sz="1000">
              <a:solidFill>
                <a:srgbClr val="747474"/>
              </a:solidFill>
              <a:latin typeface="Montserrat"/>
              <a:ea typeface="Montserrat"/>
              <a:cs typeface="Montserrat"/>
              <a:sym typeface="Montserrat"/>
            </a:endParaRPr>
          </a:p>
          <a:p>
            <a:pPr indent="0" lvl="0" marL="0" rtl="0" algn="l">
              <a:lnSpc>
                <a:spcPct val="100000"/>
              </a:lnSpc>
              <a:spcBef>
                <a:spcPts val="1400"/>
              </a:spcBef>
              <a:spcAft>
                <a:spcPts val="0"/>
              </a:spcAft>
              <a:buSzPts val="1100"/>
              <a:buNone/>
            </a:pPr>
            <a:r>
              <a:rPr lang="en-US" sz="1000">
                <a:solidFill>
                  <a:srgbClr val="333333"/>
                </a:solidFill>
                <a:latin typeface="Montserrat"/>
                <a:ea typeface="Montserrat"/>
                <a:cs typeface="Montserrat"/>
                <a:sym typeface="Montserrat"/>
              </a:rPr>
              <a:t>Clear difference: Compassion fatigue has a more rapid onset while burnout emerges over time. Compassion Fatigue has a faster recovery (less severe, if recognized and managed early).</a:t>
            </a:r>
            <a:r>
              <a:rPr b="1" lang="en-US">
                <a:solidFill>
                  <a:srgbClr val="333333"/>
                </a:solidFill>
                <a:latin typeface="Montserrat"/>
                <a:ea typeface="Montserrat"/>
                <a:cs typeface="Montserrat"/>
                <a:sym typeface="Montserrat"/>
              </a:rPr>
              <a:t> </a:t>
            </a:r>
            <a:r>
              <a:rPr b="1" lang="en-US"/>
              <a:t>American Institute of Stress, 2019</a:t>
            </a:r>
            <a:endParaRPr b="1">
              <a:solidFill>
                <a:srgbClr val="333333"/>
              </a:solidFill>
              <a:latin typeface="Montserrat"/>
              <a:ea typeface="Montserrat"/>
              <a:cs typeface="Montserrat"/>
              <a:sym typeface="Montserrat"/>
            </a:endParaRPr>
          </a:p>
          <a:p>
            <a:pPr indent="0" lvl="0" marL="0" rtl="0" algn="l">
              <a:lnSpc>
                <a:spcPct val="100000"/>
              </a:lnSpc>
              <a:spcBef>
                <a:spcPts val="1300"/>
              </a:spcBef>
              <a:spcAft>
                <a:spcPts val="0"/>
              </a:spcAft>
              <a:buClr>
                <a:schemeClr val="dk1"/>
              </a:buClr>
              <a:buSzPts val="1100"/>
              <a:buFont typeface="Arial"/>
              <a:buNone/>
            </a:pPr>
            <a:r>
              <a:rPr b="1" lang="en-US" sz="1050">
                <a:solidFill>
                  <a:srgbClr val="666666"/>
                </a:solidFill>
                <a:latin typeface="Arial"/>
                <a:ea typeface="Arial"/>
                <a:cs typeface="Arial"/>
                <a:sym typeface="Arial"/>
              </a:rPr>
              <a:t>Compassion Fatigue</a:t>
            </a:r>
            <a:r>
              <a:rPr lang="en-US" sz="1050">
                <a:solidFill>
                  <a:srgbClr val="666666"/>
                </a:solidFill>
                <a:latin typeface="Arial"/>
                <a:ea typeface="Arial"/>
                <a:cs typeface="Arial"/>
                <a:sym typeface="Arial"/>
              </a:rPr>
              <a:t> is developed because of the helper’s strong ability to care for their clients in the first place.  It is the most caring individuals who are most likely to develop CF. The best helping professionals are able to connect with their clients because of their strong ability to empathize with them.  It is this gift of empathy that can also lead them to develop CF. By learning about CF and developing ways to manage it, these helpers can continue to do the work they love, and are good at, while still being able to thrive personally.  Simply leaving one helping job and moving into another will not reduce one’s CF.</a:t>
            </a:r>
            <a:endParaRPr sz="1050">
              <a:solidFill>
                <a:srgbClr val="666666"/>
              </a:solidFill>
              <a:latin typeface="Arial"/>
              <a:ea typeface="Arial"/>
              <a:cs typeface="Arial"/>
              <a:sym typeface="Arial"/>
            </a:endParaRPr>
          </a:p>
          <a:p>
            <a:pPr indent="0" lvl="0" marL="0" rtl="0" algn="l">
              <a:lnSpc>
                <a:spcPct val="115000"/>
              </a:lnSpc>
              <a:spcBef>
                <a:spcPts val="1300"/>
              </a:spcBef>
              <a:spcAft>
                <a:spcPts val="0"/>
              </a:spcAft>
              <a:buClr>
                <a:schemeClr val="dk1"/>
              </a:buClr>
              <a:buSzPts val="1100"/>
              <a:buFont typeface="Arial"/>
              <a:buNone/>
            </a:pPr>
            <a:r>
              <a:rPr b="1" lang="en-US" sz="1050">
                <a:solidFill>
                  <a:srgbClr val="666666"/>
                </a:solidFill>
                <a:latin typeface="Arial"/>
                <a:ea typeface="Arial"/>
                <a:cs typeface="Arial"/>
                <a:sym typeface="Arial"/>
              </a:rPr>
              <a:t>Vicarious Trauma:</a:t>
            </a:r>
            <a:r>
              <a:rPr lang="en-US" sz="1050">
                <a:solidFill>
                  <a:srgbClr val="666666"/>
                </a:solidFill>
                <a:latin typeface="Arial"/>
                <a:ea typeface="Arial"/>
                <a:cs typeface="Arial"/>
                <a:sym typeface="Arial"/>
              </a:rPr>
              <a:t> When a person is continuously exposed to other people’s traumatic experiences through witnessing and/or hearing others’ stories, vicarious trauma can be experienced. Vicarious trauma (VT) means that you have not been the direct victim of a trauma, but you have experienced it second hand  through your client’s stories and may be experiencing post traumatic stress symptoms similar to the person who experienced it.  This can include intrusive imagery (images of trauma popping into your head) dreaming about the traumatic situation or avoiding certain activities and so on.</a:t>
            </a:r>
            <a:endParaRPr sz="1050">
              <a:solidFill>
                <a:srgbClr val="666666"/>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50">
                <a:solidFill>
                  <a:srgbClr val="666666"/>
                </a:solidFill>
                <a:latin typeface="Arial"/>
                <a:ea typeface="Arial"/>
                <a:cs typeface="Arial"/>
                <a:sym typeface="Arial"/>
              </a:rPr>
              <a:t>Ongoing vicarious trauma can result in a shift in the helper’s world view and sense of meaning, for example, someone who may regularly feel safe can begin to doubt their safety if they work with victims of crime and hear numerous stories of crimes and trauma.  If a helper has a previous history of trauma (and many have as more than 70% of the population has experienced one or more event significant enough to be traumatic) that is unresolved, then you are more likely to experience VT.</a:t>
            </a:r>
            <a:endParaRPr sz="1050">
              <a:solidFill>
                <a:srgbClr val="666666"/>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50">
                <a:solidFill>
                  <a:srgbClr val="666666"/>
                </a:solidFill>
                <a:latin typeface="Arial"/>
                <a:ea typeface="Arial"/>
                <a:cs typeface="Arial"/>
                <a:sym typeface="Arial"/>
              </a:rPr>
              <a:t> </a:t>
            </a:r>
            <a:endParaRPr sz="1050">
              <a:solidFill>
                <a:srgbClr val="666666"/>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050">
                <a:solidFill>
                  <a:srgbClr val="666666"/>
                </a:solidFill>
                <a:latin typeface="Arial"/>
                <a:ea typeface="Arial"/>
                <a:cs typeface="Arial"/>
                <a:sym typeface="Arial"/>
              </a:rPr>
              <a:t>Burnout:</a:t>
            </a:r>
            <a:r>
              <a:rPr lang="en-US" sz="1050">
                <a:solidFill>
                  <a:srgbClr val="666666"/>
                </a:solidFill>
                <a:latin typeface="Arial"/>
                <a:ea typeface="Arial"/>
                <a:cs typeface="Arial"/>
                <a:sym typeface="Arial"/>
              </a:rPr>
              <a:t> Burnout is the extreme end of Compassion Fatigue.  Both compassion fatigue and vicarious trauma can lead to burnout.  It means that symptoms have been happening on a regular basis for a long time and longer term support will likely be necessary to recover.</a:t>
            </a:r>
            <a:endParaRPr sz="1050">
              <a:solidFill>
                <a:srgbClr val="666666"/>
              </a:solidFill>
              <a:latin typeface="Arial"/>
              <a:ea typeface="Arial"/>
              <a:cs typeface="Arial"/>
              <a:sym typeface="Arial"/>
            </a:endParaRPr>
          </a:p>
          <a:p>
            <a:pPr indent="0" lvl="0" marL="0" rtl="0" algn="l">
              <a:lnSpc>
                <a:spcPct val="115000"/>
              </a:lnSpc>
              <a:spcBef>
                <a:spcPts val="0"/>
              </a:spcBef>
              <a:spcAft>
                <a:spcPts val="0"/>
              </a:spcAft>
              <a:buSzPts val="1100"/>
              <a:buNone/>
            </a:pPr>
            <a:r>
              <a:rPr lang="en-US" sz="1050">
                <a:solidFill>
                  <a:srgbClr val="666666"/>
                </a:solidFill>
                <a:latin typeface="Arial"/>
                <a:ea typeface="Arial"/>
                <a:cs typeface="Arial"/>
                <a:sym typeface="Arial"/>
              </a:rPr>
              <a:t>In extreme cases, burnout can lead to serious physical and mental illness. </a:t>
            </a:r>
            <a:r>
              <a:rPr b="1" lang="en-US">
                <a:solidFill>
                  <a:srgbClr val="666666"/>
                </a:solidFill>
                <a:latin typeface="Arial"/>
                <a:ea typeface="Arial"/>
                <a:cs typeface="Arial"/>
                <a:sym typeface="Arial"/>
              </a:rPr>
              <a:t>(Richard, 2013)</a:t>
            </a:r>
            <a:endParaRPr/>
          </a:p>
        </p:txBody>
      </p:sp>
      <p:sp>
        <p:nvSpPr>
          <p:cNvPr id="245" name="Google Shape;24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Helping others is a part of our job</a:t>
            </a:r>
            <a:endParaRPr/>
          </a:p>
          <a:p>
            <a:pPr indent="0" lvl="0" marL="0" rtl="0" algn="l">
              <a:spcBef>
                <a:spcPts val="0"/>
              </a:spcBef>
              <a:spcAft>
                <a:spcPts val="0"/>
              </a:spcAft>
              <a:buNone/>
            </a:pPr>
            <a:r>
              <a:rPr lang="en-US"/>
              <a:t>Justification: I am helping others…its ok</a:t>
            </a:r>
            <a:endParaRPr/>
          </a:p>
          <a:p>
            <a:pPr indent="0" lvl="0" marL="0" rtl="0" algn="l">
              <a:spcBef>
                <a:spcPts val="0"/>
              </a:spcBef>
              <a:spcAft>
                <a:spcPts val="0"/>
              </a:spcAft>
              <a:buNone/>
            </a:pPr>
            <a:r>
              <a:rPr lang="en-US"/>
              <a:t>Porous People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Limits ones ability to: </a:t>
            </a:r>
            <a:endParaRPr/>
          </a:p>
          <a:p>
            <a:pPr indent="0" lvl="0" marL="0" rtl="0" algn="l">
              <a:spcBef>
                <a:spcPts val="0"/>
              </a:spcBef>
              <a:spcAft>
                <a:spcPts val="0"/>
              </a:spcAft>
              <a:buNone/>
            </a:pPr>
            <a:r>
              <a:rPr lang="en-US">
                <a:latin typeface="Times New Roman"/>
                <a:ea typeface="Times New Roman"/>
                <a:cs typeface="Times New Roman"/>
                <a:sym typeface="Times New Roman"/>
              </a:rPr>
              <a:t>Assess for personal risk</a:t>
            </a:r>
            <a:endParaRPr/>
          </a:p>
          <a:p>
            <a:pPr indent="0" lvl="0" marL="0" rtl="0" algn="l">
              <a:spcBef>
                <a:spcPts val="0"/>
              </a:spcBef>
              <a:spcAft>
                <a:spcPts val="0"/>
              </a:spcAft>
              <a:buNone/>
            </a:pPr>
            <a:r>
              <a:rPr lang="en-US">
                <a:latin typeface="Times New Roman"/>
                <a:ea typeface="Times New Roman"/>
                <a:cs typeface="Times New Roman"/>
                <a:sym typeface="Times New Roman"/>
              </a:rPr>
              <a:t>Identify the need for Intervention</a:t>
            </a:r>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Factors that raise the risk:</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The secondary trauma was an act of human cruelty rather than accidental or impersonal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Longer exposure to the trauma of others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Several other stressors occurring in the helper’s life at the time of the secondary trauma exposure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Personal trauma history (60% of helpers have a history of trauma)</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Lack of social support (this makes helpers four times more likely to experience compassion stress and two and a half times more likely to experience physical illness)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Helper is anxiety-prone or habitually negative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Idealistic expectations of ability to help others without consequence to self</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Working in isolation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53" name="Google Shape;25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Clear difference and is unique as it has a more rapid..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Factors that reduce the risk of developing compassion fatigue: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Reduced dose and intensity of secondary trauma exposure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Older age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Strong social support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Impersonal trauma rather than interpersonal trauma</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Calm, non-anxious temperament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Willingness to look for meaning in suffering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Greater experience dealing with traumatized people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Close connections with colleagues</a:t>
            </a:r>
            <a:endParaRPr/>
          </a:p>
          <a:p>
            <a:pPr indent="0" lvl="0" marL="0" rtl="0" algn="l">
              <a:spcBef>
                <a:spcPts val="0"/>
              </a:spcBef>
              <a:spcAft>
                <a:spcPts val="0"/>
              </a:spcAft>
              <a:buNone/>
            </a:pPr>
            <a:r>
              <a:t/>
            </a:r>
            <a:endParaRPr/>
          </a:p>
        </p:txBody>
      </p:sp>
      <p:sp>
        <p:nvSpPr>
          <p:cNvPr id="262" name="Google Shape;26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from what we have learned thus far, why would it be important to know about compassion, compassion satisfaction, and compassion fatigue?</a:t>
            </a:r>
            <a:endParaRPr/>
          </a:p>
          <a:p>
            <a:pPr indent="0" lvl="0" marL="0" rtl="0" algn="l">
              <a:spcBef>
                <a:spcPts val="0"/>
              </a:spcBef>
              <a:spcAft>
                <a:spcPts val="0"/>
              </a:spcAft>
              <a:buNone/>
            </a:pPr>
            <a:r>
              <a:rPr lang="en-US"/>
              <a:t>Awareness, Balance, and Connection</a:t>
            </a:r>
            <a:endParaRPr/>
          </a:p>
          <a:p>
            <a:pPr indent="0" lvl="0" marL="0" rtl="0" algn="l">
              <a:spcBef>
                <a:spcPts val="0"/>
              </a:spcBef>
              <a:spcAft>
                <a:spcPts val="0"/>
              </a:spcAft>
              <a:buNone/>
            </a:pPr>
            <a:r>
              <a:rPr i="1" lang="en-US"/>
              <a:t>Use Intentionality</a:t>
            </a:r>
            <a:endParaRPr i="1"/>
          </a:p>
          <a:p>
            <a:pPr indent="0" lvl="0" marL="0" rtl="0" algn="l">
              <a:spcBef>
                <a:spcPts val="0"/>
              </a:spcBef>
              <a:spcAft>
                <a:spcPts val="0"/>
              </a:spcAft>
              <a:buNone/>
            </a:pPr>
            <a:r>
              <a:rPr i="1" lang="en-US"/>
              <a:t>Identify Signs and Symptoms</a:t>
            </a:r>
            <a:endParaRPr i="1"/>
          </a:p>
          <a:p>
            <a:pPr indent="0" lvl="0" marL="0" rtl="0" algn="l">
              <a:spcBef>
                <a:spcPts val="0"/>
              </a:spcBef>
              <a:spcAft>
                <a:spcPts val="0"/>
              </a:spcAft>
              <a:buNone/>
            </a:pPr>
            <a:r>
              <a:rPr i="1" lang="en-US"/>
              <a:t>Recognize Triggers</a:t>
            </a:r>
            <a:endParaRPr i="1"/>
          </a:p>
          <a:p>
            <a:pPr indent="0" lvl="0" marL="0" rtl="0" algn="l">
              <a:spcBef>
                <a:spcPts val="0"/>
              </a:spcBef>
              <a:spcAft>
                <a:spcPts val="0"/>
              </a:spcAft>
              <a:buNone/>
            </a:pPr>
            <a:r>
              <a:rPr i="1" lang="en-US"/>
              <a:t>Create</a:t>
            </a:r>
            <a:r>
              <a:rPr i="1" lang="en-US"/>
              <a:t> or Implement Resiliency Plan</a:t>
            </a:r>
            <a:endParaRPr i="1"/>
          </a:p>
          <a:p>
            <a:pPr indent="0" lvl="0" marL="0" rtl="0" algn="l">
              <a:spcBef>
                <a:spcPts val="0"/>
              </a:spcBef>
              <a:spcAft>
                <a:spcPts val="0"/>
              </a:spcAft>
              <a:buNone/>
            </a:pPr>
            <a:r>
              <a:rPr i="1" lang="en-US" sz="1200">
                <a:solidFill>
                  <a:schemeClr val="dk1"/>
                </a:solidFill>
              </a:rPr>
              <a:t>Self-Regulation, mindfulness, becoming centered again</a:t>
            </a:r>
            <a:endParaRPr i="1"/>
          </a:p>
          <a:p>
            <a:pPr indent="0" lvl="0" marL="0" rtl="0" algn="l">
              <a:spcBef>
                <a:spcPts val="0"/>
              </a:spcBef>
              <a:spcAft>
                <a:spcPts val="0"/>
              </a:spcAft>
              <a:buNone/>
            </a:pPr>
            <a:r>
              <a:rPr i="1" lang="en-US" sz="1200">
                <a:solidFill>
                  <a:schemeClr val="dk1"/>
                </a:solidFill>
              </a:rPr>
              <a:t>Connection and Support</a:t>
            </a:r>
            <a:endParaRPr i="1"/>
          </a:p>
          <a:p>
            <a:pPr indent="0" lvl="0" marL="0" rtl="0" algn="l">
              <a:spcBef>
                <a:spcPts val="0"/>
              </a:spcBef>
              <a:spcAft>
                <a:spcPts val="0"/>
              </a:spcAft>
              <a:buNone/>
            </a:pPr>
            <a:r>
              <a:rPr i="1" lang="en-US" sz="1200">
                <a:solidFill>
                  <a:schemeClr val="dk1"/>
                </a:solidFill>
              </a:rPr>
              <a:t>Self-Care &amp; Revitalization</a:t>
            </a:r>
            <a:endParaRPr i="1" sz="1200">
              <a:solidFill>
                <a:schemeClr val="dk1"/>
              </a:solidFill>
            </a:endParaRPr>
          </a:p>
          <a:p>
            <a:pPr indent="0" lvl="0" marL="0" rtl="0" algn="l">
              <a:spcBef>
                <a:spcPts val="0"/>
              </a:spcBef>
              <a:spcAft>
                <a:spcPts val="0"/>
              </a:spcAft>
              <a:buNone/>
            </a:pPr>
            <a:r>
              <a:t/>
            </a:r>
            <a:endParaRPr/>
          </a:p>
        </p:txBody>
      </p:sp>
      <p:sp>
        <p:nvSpPr>
          <p:cNvPr id="270" name="Google Shape;27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Identify Symptoms and Recognize Triggers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Awareness involves being cognizant that the condition exists and learning how to recognize it.</a:t>
            </a:r>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lang="en-US"/>
              <a:t>Diversity:</a:t>
            </a:r>
            <a:endParaRPr/>
          </a:p>
          <a:p>
            <a:pPr indent="0" lvl="0" marL="0" rtl="0" algn="l">
              <a:spcBef>
                <a:spcPts val="0"/>
              </a:spcBef>
              <a:spcAft>
                <a:spcPts val="0"/>
              </a:spcAft>
              <a:buNone/>
            </a:pPr>
            <a:r>
              <a:rPr lang="en-US"/>
              <a:t>Notice any differences among men and women</a:t>
            </a:r>
            <a:endParaRPr/>
          </a:p>
          <a:p>
            <a:pPr indent="0" lvl="0" marL="0" rtl="0" algn="l">
              <a:spcBef>
                <a:spcPts val="0"/>
              </a:spcBef>
              <a:spcAft>
                <a:spcPts val="0"/>
              </a:spcAft>
              <a:buNone/>
            </a:pPr>
            <a:r>
              <a:rPr lang="en-US"/>
              <a:t>Younger and older</a:t>
            </a:r>
            <a:endParaRPr/>
          </a:p>
          <a:p>
            <a:pPr indent="0" lvl="0" marL="0" rtl="0" algn="l">
              <a:spcBef>
                <a:spcPts val="0"/>
              </a:spcBef>
              <a:spcAft>
                <a:spcPts val="0"/>
              </a:spcAft>
              <a:buNone/>
            </a:pPr>
            <a:r>
              <a:rPr lang="en-US"/>
              <a:t>Cultural considerations</a:t>
            </a:r>
            <a:endParaRPr/>
          </a:p>
          <a:p>
            <a:pPr indent="0" lvl="0" marL="0" rtl="0" algn="l">
              <a:spcBef>
                <a:spcPts val="0"/>
              </a:spcBef>
              <a:spcAft>
                <a:spcPts val="0"/>
              </a:spcAft>
              <a:buNone/>
            </a:pPr>
            <a:r>
              <a:rPr lang="en-US"/>
              <a:t>Economic status, impact on coping skills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Your hard wiring is changing…last longer than 6 weeks- it may take others a while to mention to you bc they care for you</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a:p>
        </p:txBody>
      </p:sp>
      <p:sp>
        <p:nvSpPr>
          <p:cNvPr id="278" name="Google Shape;27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Identify Symptoms and Recognize Triggers</a:t>
            </a:r>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Psychological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Being easily frustrated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Irritability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Annoyance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Isolation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Sadness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Feeling inadequate or ineffective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Negativity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Intrusive thoughts or images related to</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someone’s suffering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Preoccupation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Difficulty feeling tender, warm, intimate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emotions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Detachment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Anger at perpetrator or causal event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Guilt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Loss of a sense of personal safety and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control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Feeling more vulnerable to danger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Depersonalizing others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Sense of humor becomes darker, more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cynical or sarcastic</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Negative self-image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Depressive symptoms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Reduced empathy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Resentment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Less pleasure in work</a:t>
            </a:r>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Physical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Headaches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Stomach complaints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Muscle tension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Increased blood pressure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Elevated blood sugar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Fatigue and exhaustion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Sleep problems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Increased susceptibility to illness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Behavioral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Hyper alert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Restless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Jumpy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Nervous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Easily startled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Hypervigilance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Change in response to violence: numb or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increased sensitivity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Difficulty thinking clearly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Trouble making decisions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Greater use of alcohol or other drugs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Reduced sex drive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Anger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Exaggerated sense of responsibility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Forgetfulness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Difficulty with personal relationships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At work</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Feeling overwhelmed by client needs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Decreased commitment to work</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Resentment toward employer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Increased tardiness or absences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Poor boundaries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Work life and personal life bleed into each</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other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Less compassion toward those you serve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Over-functioning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Seeing yourself as being indispensable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Cognitive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Dependency/trust (suspicion of others)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Safety (feeling more vulnerable to danger)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Power (feeling helpless)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Independence (loss of control and freedom)</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Esteem (being bitter or cynical about others)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Intimacy (alienation)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Frame of reference (blaming the victim)</a:t>
            </a:r>
            <a:endParaRPr/>
          </a:p>
          <a:p>
            <a:pPr indent="0" lvl="0" marL="0" rtl="0" algn="l">
              <a:spcBef>
                <a:spcPts val="0"/>
              </a:spcBef>
              <a:spcAft>
                <a:spcPts val="0"/>
              </a:spcAft>
              <a:buNone/>
            </a:pPr>
            <a:r>
              <a:t/>
            </a:r>
            <a:endParaRPr b="1"/>
          </a:p>
        </p:txBody>
      </p:sp>
      <p:sp>
        <p:nvSpPr>
          <p:cNvPr id="300" name="Google Shape;30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2" name="Shape 42"/>
        <p:cNvGrpSpPr/>
        <p:nvPr/>
      </p:nvGrpSpPr>
      <p:grpSpPr>
        <a:xfrm>
          <a:off x="0" y="0"/>
          <a:ext cx="0" cy="0"/>
          <a:chOff x="0" y="0"/>
          <a:chExt cx="0" cy="0"/>
        </a:xfrm>
      </p:grpSpPr>
      <p:sp>
        <p:nvSpPr>
          <p:cNvPr id="43" name="Google Shape;43;p2"/>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5" name="Google Shape;45;p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4" name="Shape 104"/>
        <p:cNvGrpSpPr/>
        <p:nvPr/>
      </p:nvGrpSpPr>
      <p:grpSpPr>
        <a:xfrm>
          <a:off x="0" y="0"/>
          <a:ext cx="0" cy="0"/>
          <a:chOff x="0" y="0"/>
          <a:chExt cx="0" cy="0"/>
        </a:xfrm>
      </p:grpSpPr>
      <p:sp>
        <p:nvSpPr>
          <p:cNvPr id="105" name="Google Shape;105;p11"/>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1"/>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07" name="Google Shape;107;p11"/>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8" name="Google Shape;108;p1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12"/>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2"/>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15" name="Google Shape;115;p12"/>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16" name="Google Shape;116;p1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2"/>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2"/>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120" name="Shape 120"/>
        <p:cNvGrpSpPr/>
        <p:nvPr/>
      </p:nvGrpSpPr>
      <p:grpSpPr>
        <a:xfrm>
          <a:off x="0" y="0"/>
          <a:ext cx="0" cy="0"/>
          <a:chOff x="0" y="0"/>
          <a:chExt cx="0" cy="0"/>
        </a:xfrm>
      </p:grpSpPr>
      <p:sp>
        <p:nvSpPr>
          <p:cNvPr id="121" name="Google Shape;121;p13"/>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3"/>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23" name="Google Shape;123;p1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3"/>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127" name="Shape 127"/>
        <p:cNvGrpSpPr/>
        <p:nvPr/>
      </p:nvGrpSpPr>
      <p:grpSpPr>
        <a:xfrm>
          <a:off x="0" y="0"/>
          <a:ext cx="0" cy="0"/>
          <a:chOff x="0" y="0"/>
          <a:chExt cx="0" cy="0"/>
        </a:xfrm>
      </p:grpSpPr>
      <p:sp>
        <p:nvSpPr>
          <p:cNvPr id="128" name="Google Shape;128;p1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4"/>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0" name="Google Shape;130;p14"/>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31" name="Google Shape;131;p1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4"/>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1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36" name="Google Shape;136;p1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37" name="Shape 137"/>
        <p:cNvGrpSpPr/>
        <p:nvPr/>
      </p:nvGrpSpPr>
      <p:grpSpPr>
        <a:xfrm>
          <a:off x="0" y="0"/>
          <a:ext cx="0" cy="0"/>
          <a:chOff x="0" y="0"/>
          <a:chExt cx="0" cy="0"/>
        </a:xfrm>
      </p:grpSpPr>
      <p:sp>
        <p:nvSpPr>
          <p:cNvPr id="138" name="Google Shape;138;p15"/>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5"/>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0" name="Google Shape;140;p1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144" name="Shape 144"/>
        <p:cNvGrpSpPr/>
        <p:nvPr/>
      </p:nvGrpSpPr>
      <p:grpSpPr>
        <a:xfrm>
          <a:off x="0" y="0"/>
          <a:ext cx="0" cy="0"/>
          <a:chOff x="0" y="0"/>
          <a:chExt cx="0" cy="0"/>
        </a:xfrm>
      </p:grpSpPr>
      <p:sp>
        <p:nvSpPr>
          <p:cNvPr id="145" name="Google Shape;145;p16"/>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6"/>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7" name="Google Shape;147;p16"/>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8" name="Google Shape;148;p1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6"/>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16"/>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53" name="Google Shape;153;p16"/>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154" name="Shape 154"/>
        <p:cNvGrpSpPr/>
        <p:nvPr/>
      </p:nvGrpSpPr>
      <p:grpSpPr>
        <a:xfrm>
          <a:off x="0" y="0"/>
          <a:ext cx="0" cy="0"/>
          <a:chOff x="0" y="0"/>
          <a:chExt cx="0" cy="0"/>
        </a:xfrm>
      </p:grpSpPr>
      <p:sp>
        <p:nvSpPr>
          <p:cNvPr id="155" name="Google Shape;155;p17"/>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7"/>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7" name="Google Shape;157;p17"/>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8" name="Google Shape;158;p1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7"/>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62" name="Shape 162"/>
        <p:cNvGrpSpPr/>
        <p:nvPr/>
      </p:nvGrpSpPr>
      <p:grpSpPr>
        <a:xfrm>
          <a:off x="0" y="0"/>
          <a:ext cx="0" cy="0"/>
          <a:chOff x="0" y="0"/>
          <a:chExt cx="0" cy="0"/>
        </a:xfrm>
      </p:grpSpPr>
      <p:sp>
        <p:nvSpPr>
          <p:cNvPr id="163" name="Google Shape;163;p1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8"/>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5" name="Google Shape;165;p1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1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69" name="Shape 169"/>
        <p:cNvGrpSpPr/>
        <p:nvPr/>
      </p:nvGrpSpPr>
      <p:grpSpPr>
        <a:xfrm>
          <a:off x="0" y="0"/>
          <a:ext cx="0" cy="0"/>
          <a:chOff x="0" y="0"/>
          <a:chExt cx="0" cy="0"/>
        </a:xfrm>
      </p:grpSpPr>
      <p:sp>
        <p:nvSpPr>
          <p:cNvPr id="170" name="Google Shape;170;p19"/>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19"/>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72" name="Google Shape;172;p1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1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9" name="Shape 49"/>
        <p:cNvGrpSpPr/>
        <p:nvPr/>
      </p:nvGrpSpPr>
      <p:grpSpPr>
        <a:xfrm>
          <a:off x="0" y="0"/>
          <a:ext cx="0" cy="0"/>
          <a:chOff x="0" y="0"/>
          <a:chExt cx="0" cy="0"/>
        </a:xfrm>
      </p:grpSpPr>
      <p:sp>
        <p:nvSpPr>
          <p:cNvPr id="50" name="Google Shape;50;p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2" name="Google Shape;52;p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aption" showMasterSp="0">
  <p:cSld name="1_Title and Caption">
    <p:spTree>
      <p:nvGrpSpPr>
        <p:cNvPr id="56" name="Shape 56"/>
        <p:cNvGrpSpPr/>
        <p:nvPr/>
      </p:nvGrpSpPr>
      <p:grpSpPr>
        <a:xfrm>
          <a:off x="0" y="0"/>
          <a:ext cx="0" cy="0"/>
          <a:chOff x="0" y="0"/>
          <a:chExt cx="0" cy="0"/>
        </a:xfrm>
      </p:grpSpPr>
      <p:sp>
        <p:nvSpPr>
          <p:cNvPr id="57" name="Google Shape;57;p4"/>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262626"/>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None/>
              <a:defRPr sz="1600"/>
            </a:lvl1pPr>
            <a:lvl2pPr indent="-228600" lvl="1" marL="914400" algn="l">
              <a:spcBef>
                <a:spcPts val="1000"/>
              </a:spcBef>
              <a:spcAft>
                <a:spcPts val="0"/>
              </a:spcAft>
              <a:buSzPts val="1400"/>
              <a:buNone/>
              <a:defRPr sz="1400"/>
            </a:lvl2pPr>
            <a:lvl3pPr indent="-228600" lvl="2" marL="1371600" algn="l">
              <a:spcBef>
                <a:spcPts val="1000"/>
              </a:spcBef>
              <a:spcAft>
                <a:spcPts val="0"/>
              </a:spcAft>
              <a:buSzPts val="1200"/>
              <a:buNone/>
              <a:defRPr sz="1200"/>
            </a:lvl3pPr>
            <a:lvl4pPr indent="-228600" lvl="3" marL="1828800" algn="l">
              <a:spcBef>
                <a:spcPts val="1000"/>
              </a:spcBef>
              <a:spcAft>
                <a:spcPts val="0"/>
              </a:spcAft>
              <a:buSzPts val="1000"/>
              <a:buNone/>
              <a:defRPr sz="1000"/>
            </a:lvl4pPr>
            <a:lvl5pPr indent="-228600" lvl="4" marL="2286000" algn="l">
              <a:spcBef>
                <a:spcPts val="1000"/>
              </a:spcBef>
              <a:spcAft>
                <a:spcPts val="0"/>
              </a:spcAft>
              <a:buSzPts val="1000"/>
              <a:buNone/>
              <a:defRPr sz="1000"/>
            </a:lvl5pPr>
            <a:lvl6pPr indent="-228600" lvl="5" marL="2743200" algn="l">
              <a:spcBef>
                <a:spcPts val="1000"/>
              </a:spcBef>
              <a:spcAft>
                <a:spcPts val="0"/>
              </a:spcAft>
              <a:buSzPts val="1000"/>
              <a:buNone/>
              <a:defRPr sz="1000"/>
            </a:lvl6pPr>
            <a:lvl7pPr indent="-228600" lvl="6" marL="3200400" algn="l">
              <a:spcBef>
                <a:spcPts val="1000"/>
              </a:spcBef>
              <a:spcAft>
                <a:spcPts val="0"/>
              </a:spcAft>
              <a:buSzPts val="1000"/>
              <a:buNone/>
              <a:defRPr sz="1000"/>
            </a:lvl7pPr>
            <a:lvl8pPr indent="-228600" lvl="7" marL="3657600" algn="l">
              <a:spcBef>
                <a:spcPts val="1000"/>
              </a:spcBef>
              <a:spcAft>
                <a:spcPts val="0"/>
              </a:spcAft>
              <a:buSzPts val="1000"/>
              <a:buNone/>
              <a:defRPr sz="1000"/>
            </a:lvl8pPr>
            <a:lvl9pPr indent="-228600" lvl="8" marL="4114800" algn="l">
              <a:spcBef>
                <a:spcPts val="1000"/>
              </a:spcBef>
              <a:spcAft>
                <a:spcPts val="0"/>
              </a:spcAft>
              <a:buSzPts val="1000"/>
              <a:buNone/>
              <a:defRPr sz="1000"/>
            </a:lvl9pPr>
          </a:lstStyle>
          <a:p/>
        </p:txBody>
      </p:sp>
      <p:sp>
        <p:nvSpPr>
          <p:cNvPr id="59" name="Google Shape;59;p4"/>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Name Card" showMasterSp="0">
  <p:cSld name="1_Name Card">
    <p:spTree>
      <p:nvGrpSpPr>
        <p:cNvPr id="62" name="Shape 62"/>
        <p:cNvGrpSpPr/>
        <p:nvPr/>
      </p:nvGrpSpPr>
      <p:grpSpPr>
        <a:xfrm>
          <a:off x="0" y="0"/>
          <a:ext cx="0" cy="0"/>
          <a:chOff x="0" y="0"/>
          <a:chExt cx="0" cy="0"/>
        </a:xfrm>
      </p:grpSpPr>
      <p:sp>
        <p:nvSpPr>
          <p:cNvPr id="63" name="Google Shape;63;p5"/>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1600"/>
            </a:lvl1pPr>
            <a:lvl2pPr indent="-228600" lvl="1" marL="914400" algn="l">
              <a:spcBef>
                <a:spcPts val="1000"/>
              </a:spcBef>
              <a:spcAft>
                <a:spcPts val="0"/>
              </a:spcAft>
              <a:buSzPts val="1400"/>
              <a:buNone/>
              <a:defRPr sz="1400"/>
            </a:lvl2pPr>
            <a:lvl3pPr indent="-228600" lvl="2" marL="1371600" algn="l">
              <a:spcBef>
                <a:spcPts val="1000"/>
              </a:spcBef>
              <a:spcAft>
                <a:spcPts val="0"/>
              </a:spcAft>
              <a:buSzPts val="1200"/>
              <a:buNone/>
              <a:defRPr sz="1200"/>
            </a:lvl3pPr>
            <a:lvl4pPr indent="-228600" lvl="3" marL="1828800" algn="l">
              <a:spcBef>
                <a:spcPts val="1000"/>
              </a:spcBef>
              <a:spcAft>
                <a:spcPts val="0"/>
              </a:spcAft>
              <a:buSzPts val="1000"/>
              <a:buNone/>
              <a:defRPr sz="1000"/>
            </a:lvl4pPr>
            <a:lvl5pPr indent="-228600" lvl="4" marL="2286000" algn="l">
              <a:spcBef>
                <a:spcPts val="1000"/>
              </a:spcBef>
              <a:spcAft>
                <a:spcPts val="0"/>
              </a:spcAft>
              <a:buSzPts val="1000"/>
              <a:buNone/>
              <a:defRPr sz="1000"/>
            </a:lvl5pPr>
            <a:lvl6pPr indent="-228600" lvl="5" marL="2743200" algn="l">
              <a:spcBef>
                <a:spcPts val="1000"/>
              </a:spcBef>
              <a:spcAft>
                <a:spcPts val="0"/>
              </a:spcAft>
              <a:buSzPts val="1000"/>
              <a:buNone/>
              <a:defRPr sz="1000"/>
            </a:lvl6pPr>
            <a:lvl7pPr indent="-228600" lvl="6" marL="3200400" algn="l">
              <a:spcBef>
                <a:spcPts val="1000"/>
              </a:spcBef>
              <a:spcAft>
                <a:spcPts val="0"/>
              </a:spcAft>
              <a:buSzPts val="1000"/>
              <a:buNone/>
              <a:defRPr sz="1000"/>
            </a:lvl7pPr>
            <a:lvl8pPr indent="-228600" lvl="7" marL="3657600" algn="l">
              <a:spcBef>
                <a:spcPts val="1000"/>
              </a:spcBef>
              <a:spcAft>
                <a:spcPts val="0"/>
              </a:spcAft>
              <a:buSzPts val="1000"/>
              <a:buNone/>
              <a:defRPr sz="1000"/>
            </a:lvl8pPr>
            <a:lvl9pPr indent="-228600" lvl="8" marL="4114800" algn="l">
              <a:spcBef>
                <a:spcPts val="1000"/>
              </a:spcBef>
              <a:spcAft>
                <a:spcPts val="0"/>
              </a:spcAft>
              <a:buSzPts val="1000"/>
              <a:buNone/>
              <a:defRPr sz="1000"/>
            </a:lvl9pPr>
          </a:lstStyle>
          <a:p/>
        </p:txBody>
      </p:sp>
      <p:sp>
        <p:nvSpPr>
          <p:cNvPr id="65" name="Google Shape;65;p5"/>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6"/>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71" name="Google Shape;71;p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5" name="Shape 75"/>
        <p:cNvGrpSpPr/>
        <p:nvPr/>
      </p:nvGrpSpPr>
      <p:grpSpPr>
        <a:xfrm>
          <a:off x="0" y="0"/>
          <a:ext cx="0" cy="0"/>
          <a:chOff x="0" y="0"/>
          <a:chExt cx="0" cy="0"/>
        </a:xfrm>
      </p:grpSpPr>
      <p:sp>
        <p:nvSpPr>
          <p:cNvPr id="76" name="Google Shape;76;p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8" name="Google Shape;78;p7"/>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9" name="Google Shape;79;p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3" name="Shape 83"/>
        <p:cNvGrpSpPr/>
        <p:nvPr/>
      </p:nvGrpSpPr>
      <p:grpSpPr>
        <a:xfrm>
          <a:off x="0" y="0"/>
          <a:ext cx="0" cy="0"/>
          <a:chOff x="0" y="0"/>
          <a:chExt cx="0" cy="0"/>
        </a:xfrm>
      </p:grpSpPr>
      <p:sp>
        <p:nvSpPr>
          <p:cNvPr id="84" name="Google Shape;84;p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8"/>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6" name="Google Shape;86;p8"/>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7" name="Google Shape;87;p8"/>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8" name="Google Shape;88;p8"/>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9" name="Google Shape;89;p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3" name="Shape 93"/>
        <p:cNvGrpSpPr/>
        <p:nvPr/>
      </p:nvGrpSpPr>
      <p:grpSpPr>
        <a:xfrm>
          <a:off x="0" y="0"/>
          <a:ext cx="0" cy="0"/>
          <a:chOff x="0" y="0"/>
          <a:chExt cx="0" cy="0"/>
        </a:xfrm>
      </p:grpSpPr>
      <p:sp>
        <p:nvSpPr>
          <p:cNvPr id="94" name="Google Shape;94;p9"/>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9" name="Shape 99"/>
        <p:cNvGrpSpPr/>
        <p:nvPr/>
      </p:nvGrpSpPr>
      <p:grpSpPr>
        <a:xfrm>
          <a:off x="0" y="0"/>
          <a:ext cx="0" cy="0"/>
          <a:chOff x="0" y="0"/>
          <a:chExt cx="0" cy="0"/>
        </a:xfrm>
      </p:grpSpPr>
      <p:sp>
        <p:nvSpPr>
          <p:cNvPr id="100" name="Google Shape;100;p1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DDE6C3"/>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1"/>
          <p:cNvGrpSpPr/>
          <p:nvPr/>
        </p:nvGrpSpPr>
        <p:grpSpPr>
          <a:xfrm>
            <a:off x="27222" y="-786"/>
            <a:ext cx="2356674" cy="6854039"/>
            <a:chOff x="6627813" y="194833"/>
            <a:chExt cx="1952625" cy="5678918"/>
          </a:xfrm>
        </p:grpSpPr>
        <p:sp>
          <p:nvSpPr>
            <p:cNvPr id="24" name="Google Shape;24;p1"/>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1"/>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youtu.be/DsazLj6pt4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resiliencyquiz.com/index.shtml"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hyperlink" Target="mailto:ytyre@liberty.edu" TargetMode="External"/><Relationship Id="rId5" Type="http://schemas.openxmlformats.org/officeDocument/2006/relationships/hyperlink" Target="mailto:valerie.zeiger@waldenu.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hyperlink" Target="https://drkathleenyoung.wordpress.com/2010/11/08/does-self-care-mean-others-dont/" TargetMode="External"/><Relationship Id="rId5"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DDE6C3"/>
            </a:gs>
          </a:gsLst>
          <a:path path="circle">
            <a:fillToRect b="100%" r="100%"/>
          </a:path>
          <a:tileRect l="-100%" t="-100%"/>
        </a:gradFill>
      </p:bgPr>
    </p:bg>
    <p:spTree>
      <p:nvGrpSpPr>
        <p:cNvPr id="180" name="Shape 180"/>
        <p:cNvGrpSpPr/>
        <p:nvPr/>
      </p:nvGrpSpPr>
      <p:grpSpPr>
        <a:xfrm>
          <a:off x="0" y="0"/>
          <a:ext cx="0" cy="0"/>
          <a:chOff x="0" y="0"/>
          <a:chExt cx="0" cy="0"/>
        </a:xfrm>
      </p:grpSpPr>
      <p:sp>
        <p:nvSpPr>
          <p:cNvPr id="181" name="Google Shape;181;p20"/>
          <p:cNvSpPr/>
          <p:nvPr/>
        </p:nvSpPr>
        <p:spPr>
          <a:xfrm>
            <a:off x="2" y="0"/>
            <a:ext cx="12191998" cy="6858000"/>
          </a:xfrm>
          <a:prstGeom prst="rect">
            <a:avLst/>
          </a:prstGeom>
          <a:gradFill>
            <a:gsLst>
              <a:gs pos="0">
                <a:srgbClr val="FFFFFF"/>
              </a:gs>
              <a:gs pos="100000">
                <a:srgbClr val="DDE6C3"/>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2" name="Google Shape;182;p20"/>
          <p:cNvSpPr txBox="1"/>
          <p:nvPr>
            <p:ph type="ctrTitle"/>
          </p:nvPr>
        </p:nvSpPr>
        <p:spPr>
          <a:xfrm>
            <a:off x="2851475" y="257175"/>
            <a:ext cx="9244500" cy="2270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262626"/>
              </a:buClr>
              <a:buSzPts val="5000"/>
              <a:buFont typeface="Times New Roman"/>
              <a:buNone/>
            </a:pPr>
            <a:r>
              <a:rPr b="1" lang="en-US" sz="5000">
                <a:latin typeface="Times New Roman"/>
                <a:ea typeface="Times New Roman"/>
                <a:cs typeface="Times New Roman"/>
                <a:sym typeface="Times New Roman"/>
              </a:rPr>
              <a:t>Assessing for and Building a Resiliency Plan Against Compassion Fatigue</a:t>
            </a:r>
            <a:endParaRPr b="1" sz="5000"/>
          </a:p>
        </p:txBody>
      </p:sp>
      <p:sp>
        <p:nvSpPr>
          <p:cNvPr id="183" name="Google Shape;183;p20"/>
          <p:cNvSpPr txBox="1"/>
          <p:nvPr>
            <p:ph idx="1" type="subTitle"/>
          </p:nvPr>
        </p:nvSpPr>
        <p:spPr>
          <a:xfrm>
            <a:off x="3373050" y="2636975"/>
            <a:ext cx="8131500" cy="406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lang="en-US" sz="2400">
                <a:latin typeface="Times New Roman"/>
                <a:ea typeface="Times New Roman"/>
                <a:cs typeface="Times New Roman"/>
                <a:sym typeface="Times New Roman"/>
              </a:rPr>
              <a:t>V. Paige Zeiger</a:t>
            </a:r>
            <a:r>
              <a:rPr lang="en-US" sz="2400">
                <a:latin typeface="Times New Roman"/>
                <a:ea typeface="Times New Roman"/>
                <a:cs typeface="Times New Roman"/>
                <a:sym typeface="Times New Roman"/>
              </a:rPr>
              <a:t>, M.S., LPC, NCC, BC-TMH, CCFP</a:t>
            </a:r>
            <a:endParaRPr/>
          </a:p>
          <a:p>
            <a:pPr indent="0" lvl="0" marL="0" rtl="0" algn="l">
              <a:lnSpc>
                <a:spcPct val="90000"/>
              </a:lnSpc>
              <a:spcBef>
                <a:spcPts val="1000"/>
              </a:spcBef>
              <a:spcAft>
                <a:spcPts val="0"/>
              </a:spcAft>
              <a:buSzPts val="2400"/>
              <a:buNone/>
            </a:pPr>
            <a:r>
              <a:rPr lang="en-US" sz="2400">
                <a:latin typeface="Times New Roman"/>
                <a:ea typeface="Times New Roman"/>
                <a:cs typeface="Times New Roman"/>
                <a:sym typeface="Times New Roman"/>
              </a:rPr>
              <a:t>CES Doctoral Candidate, Walden University</a:t>
            </a:r>
            <a:endParaRPr/>
          </a:p>
          <a:p>
            <a:pPr indent="0" lvl="0" marL="0" rtl="0" algn="l">
              <a:lnSpc>
                <a:spcPct val="90000"/>
              </a:lnSpc>
              <a:spcBef>
                <a:spcPts val="1000"/>
              </a:spcBef>
              <a:spcAft>
                <a:spcPts val="0"/>
              </a:spcAft>
              <a:buSzPts val="2400"/>
              <a:buNone/>
            </a:pPr>
            <a:r>
              <a:rPr b="1" lang="en-US" sz="2400">
                <a:latin typeface="Times New Roman"/>
                <a:ea typeface="Times New Roman"/>
                <a:cs typeface="Times New Roman"/>
                <a:sym typeface="Times New Roman"/>
              </a:rPr>
              <a:t>Dr. Yulanda Tyre</a:t>
            </a:r>
            <a:r>
              <a:rPr lang="en-US" sz="2400">
                <a:latin typeface="Times New Roman"/>
                <a:ea typeface="Times New Roman"/>
                <a:cs typeface="Times New Roman"/>
                <a:sym typeface="Times New Roman"/>
              </a:rPr>
              <a:t>, Ph.D., LPC-S</a:t>
            </a:r>
            <a:endParaRPr/>
          </a:p>
          <a:p>
            <a:pPr indent="0" lvl="0" marL="0" rtl="0" algn="l">
              <a:lnSpc>
                <a:spcPct val="90000"/>
              </a:lnSpc>
              <a:spcBef>
                <a:spcPts val="1000"/>
              </a:spcBef>
              <a:spcAft>
                <a:spcPts val="0"/>
              </a:spcAft>
              <a:buSzPts val="2400"/>
              <a:buNone/>
            </a:pPr>
            <a:r>
              <a:rPr lang="en-US" sz="2400">
                <a:latin typeface="Times New Roman"/>
                <a:ea typeface="Times New Roman"/>
                <a:cs typeface="Times New Roman"/>
                <a:sym typeface="Times New Roman"/>
              </a:rPr>
              <a:t>Professor, Liberty University</a:t>
            </a:r>
            <a:endParaRPr/>
          </a:p>
          <a:p>
            <a:pPr indent="0" lvl="0" marL="0" rtl="0" algn="l">
              <a:lnSpc>
                <a:spcPct val="90000"/>
              </a:lnSpc>
              <a:spcBef>
                <a:spcPts val="1000"/>
              </a:spcBef>
              <a:spcAft>
                <a:spcPts val="0"/>
              </a:spcAft>
              <a:buSzPts val="2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SzPts val="2000"/>
              <a:buNone/>
            </a:pPr>
            <a:r>
              <a:t/>
            </a:r>
            <a:endParaRPr sz="2000">
              <a:latin typeface="Times New Roman"/>
              <a:ea typeface="Times New Roman"/>
              <a:cs typeface="Times New Roman"/>
              <a:sym typeface="Times New Roman"/>
            </a:endParaRPr>
          </a:p>
          <a:p>
            <a:pPr indent="0" lvl="0" marL="0" rtl="0" algn="ctr">
              <a:lnSpc>
                <a:spcPct val="90000"/>
              </a:lnSpc>
              <a:spcBef>
                <a:spcPts val="1000"/>
              </a:spcBef>
              <a:spcAft>
                <a:spcPts val="0"/>
              </a:spcAft>
              <a:buSzPts val="2000"/>
              <a:buNone/>
            </a:pPr>
            <a:r>
              <a:rPr b="1" i="1" lang="en-US" sz="2000">
                <a:latin typeface="Times New Roman"/>
                <a:ea typeface="Times New Roman"/>
                <a:cs typeface="Times New Roman"/>
                <a:sym typeface="Times New Roman"/>
              </a:rPr>
              <a:t>2020 ACCA Annual Conference</a:t>
            </a:r>
            <a:endParaRPr b="1" i="1"/>
          </a:p>
          <a:p>
            <a:pPr indent="0" lvl="0" marL="0" rtl="0" algn="ctr">
              <a:lnSpc>
                <a:spcPct val="90000"/>
              </a:lnSpc>
              <a:spcBef>
                <a:spcPts val="1000"/>
              </a:spcBef>
              <a:spcAft>
                <a:spcPts val="0"/>
              </a:spcAft>
              <a:buSzPts val="2000"/>
              <a:buNone/>
            </a:pPr>
            <a:r>
              <a:rPr lang="en-US" sz="2000">
                <a:latin typeface="Times New Roman"/>
                <a:ea typeface="Times New Roman"/>
                <a:cs typeface="Times New Roman"/>
                <a:sym typeface="Times New Roman"/>
              </a:rPr>
              <a:t>February 27-March 1, 2020</a:t>
            </a:r>
            <a:endParaRPr/>
          </a:p>
          <a:p>
            <a:pPr indent="0" lvl="0" marL="0" rtl="0" algn="ctr">
              <a:lnSpc>
                <a:spcPct val="90000"/>
              </a:lnSpc>
              <a:spcBef>
                <a:spcPts val="1000"/>
              </a:spcBef>
              <a:spcAft>
                <a:spcPts val="0"/>
              </a:spcAft>
              <a:buSzPts val="2000"/>
              <a:buNone/>
            </a:pPr>
            <a:r>
              <a:rPr lang="en-US" sz="2000">
                <a:latin typeface="Times New Roman"/>
                <a:ea typeface="Times New Roman"/>
                <a:cs typeface="Times New Roman"/>
                <a:sym typeface="Times New Roman"/>
              </a:rPr>
              <a:t>Washington, DC</a:t>
            </a:r>
            <a:endParaRPr/>
          </a:p>
          <a:p>
            <a:pPr indent="0" lvl="0" marL="0" rtl="0" algn="l">
              <a:lnSpc>
                <a:spcPct val="90000"/>
              </a:lnSpc>
              <a:spcBef>
                <a:spcPts val="1000"/>
              </a:spcBef>
              <a:spcAft>
                <a:spcPts val="0"/>
              </a:spcAft>
              <a:buSzPts val="500"/>
              <a:buNone/>
            </a:pPr>
            <a:r>
              <a:t/>
            </a:r>
            <a:endParaRPr sz="500"/>
          </a:p>
        </p:txBody>
      </p:sp>
      <p:sp>
        <p:nvSpPr>
          <p:cNvPr id="184" name="Google Shape;184;p20"/>
          <p:cNvSpPr/>
          <p:nvPr/>
        </p:nvSpPr>
        <p:spPr>
          <a:xfrm>
            <a:off x="1" y="0"/>
            <a:ext cx="2851515"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185" name="Google Shape;185;p20"/>
          <p:cNvGrpSpPr/>
          <p:nvPr/>
        </p:nvGrpSpPr>
        <p:grpSpPr>
          <a:xfrm>
            <a:off x="9" y="228600"/>
            <a:ext cx="2851523" cy="6638625"/>
            <a:chOff x="2487613" y="285750"/>
            <a:chExt cx="2428875" cy="5654676"/>
          </a:xfrm>
        </p:grpSpPr>
        <p:sp>
          <p:nvSpPr>
            <p:cNvPr id="186" name="Google Shape;186;p20"/>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B1AB9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0"/>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B1AB9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B1AB9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0"/>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B1AB9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0"/>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B1AB9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0"/>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B1AB9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0"/>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B1AB9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B1AB9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0"/>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B1AB9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0"/>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B1AB9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0"/>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B1AB9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0"/>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B1AB92">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20"/>
          <p:cNvGrpSpPr/>
          <p:nvPr/>
        </p:nvGrpSpPr>
        <p:grpSpPr>
          <a:xfrm>
            <a:off x="27225" y="-786"/>
            <a:ext cx="2356675" cy="6854040"/>
            <a:chOff x="6627813" y="194833"/>
            <a:chExt cx="1952625" cy="5678918"/>
          </a:xfrm>
        </p:grpSpPr>
        <p:sp>
          <p:nvSpPr>
            <p:cNvPr id="199" name="Google Shape;199;p20"/>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58533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0"/>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58533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0"/>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58533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58533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0"/>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58533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0"/>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rgbClr val="58533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58533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0"/>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58533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rgbClr val="58533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0"/>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58533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0"/>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58533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58533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20"/>
          <p:cNvSpPr/>
          <p:nvPr/>
        </p:nvSpPr>
        <p:spPr>
          <a:xfrm flipH="1" rot="10800000">
            <a:off x="-159" y="3411452"/>
            <a:ext cx="1098194" cy="514066"/>
          </a:xfrm>
          <a:custGeom>
            <a:rect b="b" l="l" r="r" t="t"/>
            <a:pathLst>
              <a:path extrusionOk="0" h="10168" w="6883">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highlight>
                <a:schemeClr val="accent6"/>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09" name="Shape 309"/>
        <p:cNvGrpSpPr/>
        <p:nvPr/>
      </p:nvGrpSpPr>
      <p:grpSpPr>
        <a:xfrm>
          <a:off x="0" y="0"/>
          <a:ext cx="0" cy="0"/>
          <a:chOff x="0" y="0"/>
          <a:chExt cx="0" cy="0"/>
        </a:xfrm>
      </p:grpSpPr>
      <p:sp>
        <p:nvSpPr>
          <p:cNvPr id="310" name="Google Shape;310;p29"/>
          <p:cNvSpPr txBox="1"/>
          <p:nvPr>
            <p:ph type="title"/>
          </p:nvPr>
        </p:nvSpPr>
        <p:spPr>
          <a:xfrm>
            <a:off x="362975" y="122475"/>
            <a:ext cx="11679600" cy="14286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3600"/>
              <a:buFont typeface="Times New Roman"/>
              <a:buNone/>
            </a:pPr>
            <a:r>
              <a:rPr lang="en-US" sz="4800" cap="none">
                <a:solidFill>
                  <a:schemeClr val="dk1"/>
                </a:solidFill>
                <a:latin typeface="Times New Roman"/>
                <a:ea typeface="Times New Roman"/>
                <a:cs typeface="Times New Roman"/>
                <a:sym typeface="Times New Roman"/>
              </a:rPr>
              <a:t>PRO-QOL: PROFESSIONAL</a:t>
            </a:r>
            <a:r>
              <a:rPr lang="en-US" sz="3600" cap="none">
                <a:solidFill>
                  <a:schemeClr val="dk1"/>
                </a:solidFill>
                <a:latin typeface="Times New Roman"/>
                <a:ea typeface="Times New Roman"/>
                <a:cs typeface="Times New Roman"/>
                <a:sym typeface="Times New Roman"/>
              </a:rPr>
              <a:t> </a:t>
            </a:r>
            <a:r>
              <a:rPr lang="en-US" sz="4800" cap="none">
                <a:solidFill>
                  <a:schemeClr val="dk1"/>
                </a:solidFill>
                <a:latin typeface="Times New Roman"/>
                <a:ea typeface="Times New Roman"/>
                <a:cs typeface="Times New Roman"/>
                <a:sym typeface="Times New Roman"/>
              </a:rPr>
              <a:t>QUALITY OF LIFE SCALE</a:t>
            </a:r>
            <a:endParaRPr sz="4800"/>
          </a:p>
        </p:txBody>
      </p:sp>
      <p:pic>
        <p:nvPicPr>
          <p:cNvPr id="311" name="Google Shape;311;p29"/>
          <p:cNvPicPr preferRelativeResize="0"/>
          <p:nvPr>
            <p:ph idx="1" type="body"/>
          </p:nvPr>
        </p:nvPicPr>
        <p:blipFill rotWithShape="1">
          <a:blip r:embed="rId3">
            <a:alphaModFix/>
          </a:blip>
          <a:srcRect b="0" l="0" r="0" t="0"/>
          <a:stretch/>
        </p:blipFill>
        <p:spPr>
          <a:xfrm>
            <a:off x="832725" y="992875"/>
            <a:ext cx="5288400" cy="6502800"/>
          </a:xfrm>
          <a:prstGeom prst="rect">
            <a:avLst/>
          </a:prstGeom>
          <a:noFill/>
          <a:ln>
            <a:noFill/>
          </a:ln>
        </p:spPr>
      </p:pic>
      <p:pic>
        <p:nvPicPr>
          <p:cNvPr id="312" name="Google Shape;312;p29"/>
          <p:cNvPicPr preferRelativeResize="0"/>
          <p:nvPr/>
        </p:nvPicPr>
        <p:blipFill rotWithShape="1">
          <a:blip r:embed="rId4">
            <a:alphaModFix/>
          </a:blip>
          <a:srcRect b="0" l="0" r="0" t="0"/>
          <a:stretch/>
        </p:blipFill>
        <p:spPr>
          <a:xfrm>
            <a:off x="5851075" y="992875"/>
            <a:ext cx="6060726" cy="66897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17" name="Shape 317"/>
        <p:cNvGrpSpPr/>
        <p:nvPr/>
      </p:nvGrpSpPr>
      <p:grpSpPr>
        <a:xfrm>
          <a:off x="0" y="0"/>
          <a:ext cx="0" cy="0"/>
          <a:chOff x="0" y="0"/>
          <a:chExt cx="0" cy="0"/>
        </a:xfrm>
      </p:grpSpPr>
      <p:sp>
        <p:nvSpPr>
          <p:cNvPr id="318" name="Google Shape;318;p30"/>
          <p:cNvSpPr txBox="1"/>
          <p:nvPr>
            <p:ph type="ctrTitle"/>
          </p:nvPr>
        </p:nvSpPr>
        <p:spPr>
          <a:xfrm>
            <a:off x="1038425" y="106850"/>
            <a:ext cx="3605700" cy="28824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4800"/>
              <a:buFont typeface="Times New Roman"/>
              <a:buNone/>
            </a:pPr>
            <a:r>
              <a:rPr lang="en-US" sz="4800" cap="none">
                <a:latin typeface="Times New Roman"/>
                <a:ea typeface="Times New Roman"/>
                <a:cs typeface="Times New Roman"/>
                <a:sym typeface="Times New Roman"/>
              </a:rPr>
              <a:t>THE WELLNESS WHEEL</a:t>
            </a:r>
            <a:endParaRPr/>
          </a:p>
        </p:txBody>
      </p:sp>
      <p:pic>
        <p:nvPicPr>
          <p:cNvPr id="319" name="Google Shape;319;p30"/>
          <p:cNvPicPr preferRelativeResize="0"/>
          <p:nvPr/>
        </p:nvPicPr>
        <p:blipFill rotWithShape="1">
          <a:blip r:embed="rId3">
            <a:alphaModFix/>
          </a:blip>
          <a:srcRect b="0" l="0" r="0" t="0"/>
          <a:stretch/>
        </p:blipFill>
        <p:spPr>
          <a:xfrm>
            <a:off x="4448539" y="-209185"/>
            <a:ext cx="7067185" cy="70671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31"/>
          <p:cNvSpPr txBox="1"/>
          <p:nvPr>
            <p:ph type="title"/>
          </p:nvPr>
        </p:nvSpPr>
        <p:spPr>
          <a:xfrm>
            <a:off x="1099626" y="72975"/>
            <a:ext cx="10961700" cy="102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4800"/>
              <a:buFont typeface="Times New Roman"/>
              <a:buNone/>
            </a:pPr>
            <a:r>
              <a:rPr lang="en-US" sz="4800">
                <a:latin typeface="Times New Roman"/>
                <a:ea typeface="Times New Roman"/>
                <a:cs typeface="Times New Roman"/>
                <a:sym typeface="Times New Roman"/>
              </a:rPr>
              <a:t>Connections: Social &amp; Professional Support</a:t>
            </a:r>
            <a:endParaRPr/>
          </a:p>
        </p:txBody>
      </p:sp>
      <p:sp>
        <p:nvSpPr>
          <p:cNvPr id="326" name="Google Shape;326;p31"/>
          <p:cNvSpPr txBox="1"/>
          <p:nvPr>
            <p:ph idx="1" type="body"/>
          </p:nvPr>
        </p:nvSpPr>
        <p:spPr>
          <a:xfrm>
            <a:off x="2300275" y="1096876"/>
            <a:ext cx="9601200" cy="5042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600"/>
              <a:buChar char="🠶"/>
            </a:pPr>
            <a:r>
              <a:rPr lang="en-US" sz="3600">
                <a:latin typeface="Times New Roman"/>
                <a:ea typeface="Times New Roman"/>
                <a:cs typeface="Times New Roman"/>
                <a:sym typeface="Times New Roman"/>
              </a:rPr>
              <a:t>Identify Your Support Care Network </a:t>
            </a:r>
            <a:endParaRPr/>
          </a:p>
          <a:p>
            <a:pPr indent="0" lvl="4" marL="1901951" rtl="0" algn="l">
              <a:spcBef>
                <a:spcPts val="1000"/>
              </a:spcBef>
              <a:spcAft>
                <a:spcPts val="0"/>
              </a:spcAft>
              <a:buSzPts val="3200"/>
              <a:buNone/>
            </a:pPr>
            <a:r>
              <a:rPr lang="en-US" sz="3200">
                <a:latin typeface="Times New Roman"/>
                <a:ea typeface="Times New Roman"/>
                <a:cs typeface="Times New Roman"/>
                <a:sym typeface="Times New Roman"/>
              </a:rPr>
              <a:t>(3-5 names with phone numbers)</a:t>
            </a:r>
            <a:endParaRPr/>
          </a:p>
          <a:p>
            <a:pPr indent="-285750" lvl="1" marL="742950" rtl="0" algn="l">
              <a:spcBef>
                <a:spcPts val="1000"/>
              </a:spcBef>
              <a:spcAft>
                <a:spcPts val="0"/>
              </a:spcAft>
              <a:buSzPts val="3600"/>
              <a:buChar char="🠶"/>
            </a:pPr>
            <a:r>
              <a:rPr lang="en-US" sz="3600">
                <a:latin typeface="Times New Roman"/>
                <a:ea typeface="Times New Roman"/>
                <a:cs typeface="Times New Roman"/>
                <a:sym typeface="Times New Roman"/>
              </a:rPr>
              <a:t>Sharing trauma narratives</a:t>
            </a:r>
            <a:endParaRPr/>
          </a:p>
          <a:p>
            <a:pPr indent="-285750" lvl="1" marL="742950" rtl="0" algn="l">
              <a:spcBef>
                <a:spcPts val="1000"/>
              </a:spcBef>
              <a:spcAft>
                <a:spcPts val="0"/>
              </a:spcAft>
              <a:buSzPts val="3600"/>
              <a:buChar char="🠶"/>
            </a:pPr>
            <a:r>
              <a:rPr lang="en-US" sz="3600">
                <a:latin typeface="Times New Roman"/>
                <a:ea typeface="Times New Roman"/>
                <a:cs typeface="Times New Roman"/>
                <a:sym typeface="Times New Roman"/>
              </a:rPr>
              <a:t>Empower to Confront</a:t>
            </a:r>
            <a:endParaRPr/>
          </a:p>
          <a:p>
            <a:pPr indent="-285750" lvl="1" marL="742950" rtl="0" algn="l">
              <a:spcBef>
                <a:spcPts val="1000"/>
              </a:spcBef>
              <a:spcAft>
                <a:spcPts val="0"/>
              </a:spcAft>
              <a:buSzPts val="3600"/>
              <a:buChar char="🠶"/>
            </a:pPr>
            <a:r>
              <a:rPr lang="en-US" sz="3600">
                <a:latin typeface="Times New Roman"/>
                <a:ea typeface="Times New Roman"/>
                <a:cs typeface="Times New Roman"/>
                <a:sym typeface="Times New Roman"/>
              </a:rPr>
              <a:t>Telling on Ourselves</a:t>
            </a:r>
            <a:endParaRPr/>
          </a:p>
          <a:p>
            <a:pPr indent="-285750" lvl="1" marL="742950" rtl="0" algn="l">
              <a:spcBef>
                <a:spcPts val="1000"/>
              </a:spcBef>
              <a:spcAft>
                <a:spcPts val="0"/>
              </a:spcAft>
              <a:buSzPts val="3600"/>
              <a:buChar char="🠶"/>
            </a:pPr>
            <a:r>
              <a:rPr lang="en-US" sz="3600">
                <a:latin typeface="Times New Roman"/>
                <a:ea typeface="Times New Roman"/>
                <a:cs typeface="Times New Roman"/>
                <a:sym typeface="Times New Roman"/>
              </a:rPr>
              <a:t>Accountability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32"/>
          <p:cNvSpPr txBox="1"/>
          <p:nvPr>
            <p:ph type="title"/>
          </p:nvPr>
        </p:nvSpPr>
        <p:spPr>
          <a:xfrm>
            <a:off x="2719388" y="199121"/>
            <a:ext cx="7667625" cy="92959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4800"/>
              <a:buFont typeface="Times New Roman"/>
              <a:buNone/>
            </a:pPr>
            <a:r>
              <a:rPr lang="en-US" sz="4800">
                <a:latin typeface="Times New Roman"/>
                <a:ea typeface="Times New Roman"/>
                <a:cs typeface="Times New Roman"/>
                <a:sym typeface="Times New Roman"/>
              </a:rPr>
              <a:t>Self-Care &amp; Revitalization</a:t>
            </a:r>
            <a:endParaRPr/>
          </a:p>
        </p:txBody>
      </p:sp>
      <p:sp>
        <p:nvSpPr>
          <p:cNvPr id="333" name="Google Shape;333;p32"/>
          <p:cNvSpPr txBox="1"/>
          <p:nvPr>
            <p:ph idx="1" type="body"/>
          </p:nvPr>
        </p:nvSpPr>
        <p:spPr>
          <a:xfrm>
            <a:off x="2073728" y="1089764"/>
            <a:ext cx="8899071" cy="546134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latin typeface="Times New Roman"/>
                <a:ea typeface="Times New Roman"/>
                <a:cs typeface="Times New Roman"/>
                <a:sym typeface="Times New Roman"/>
              </a:rPr>
              <a:t>Regular (3xs/week) Physical Exercise</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Healthy Diet</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Good sleep hygiene</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Regular social activities/Quality Family of Friend time</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Creative activities or hobbies</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Spiritual Practices</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Professional Enrichment</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Maintaining medical/doctor/dentist visits</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Periodic Supervision, Consultation, &amp; Debriefing</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Somatic  Exercises</a:t>
            </a:r>
            <a:endParaRPr/>
          </a:p>
          <a:p>
            <a:pPr indent="-285750" lvl="1" marL="742950" rtl="0" algn="l">
              <a:spcBef>
                <a:spcPts val="1000"/>
              </a:spcBef>
              <a:spcAft>
                <a:spcPts val="0"/>
              </a:spcAft>
              <a:buSzPts val="2400"/>
              <a:buChar char="🠶"/>
            </a:pPr>
            <a:r>
              <a:rPr lang="en-US" sz="2400" u="sng">
                <a:solidFill>
                  <a:schemeClr val="hlink"/>
                </a:solidFill>
                <a:latin typeface="Times New Roman"/>
                <a:ea typeface="Times New Roman"/>
                <a:cs typeface="Times New Roman"/>
                <a:sym typeface="Times New Roman"/>
                <a:hlinkClick r:id="rId3"/>
              </a:rPr>
              <a:t>https://youtu.be/DsazLj6pt4E</a:t>
            </a:r>
            <a:endParaRPr sz="2400">
              <a:latin typeface="Times New Roman"/>
              <a:ea typeface="Times New Roman"/>
              <a:cs typeface="Times New Roman"/>
              <a:sym typeface="Times New Roman"/>
            </a:endParaRPr>
          </a:p>
          <a:p>
            <a:pPr indent="-190500" lvl="0" marL="342900" rtl="0" algn="l">
              <a:spcBef>
                <a:spcPts val="1000"/>
              </a:spcBef>
              <a:spcAft>
                <a:spcPts val="0"/>
              </a:spcAft>
              <a:buSzPts val="2400"/>
              <a:buNone/>
            </a:pPr>
            <a:r>
              <a:t/>
            </a:r>
            <a:endParaRPr sz="2400"/>
          </a:p>
          <a:p>
            <a:pPr indent="-228600" lvl="0" marL="342900" rtl="0" algn="l">
              <a:spcBef>
                <a:spcPts val="1000"/>
              </a:spcBef>
              <a:spcAft>
                <a:spcPts val="0"/>
              </a:spcAft>
              <a:buSzPts val="1800"/>
              <a:buNone/>
            </a:pPr>
            <a:r>
              <a:t/>
            </a:r>
            <a:endParaRPr/>
          </a:p>
          <a:p>
            <a:pPr indent="-228600" lvl="0" marL="342900" rtl="0" algn="l">
              <a:spcBef>
                <a:spcPts val="1000"/>
              </a:spcBef>
              <a:spcAft>
                <a:spcPts val="0"/>
              </a:spcAft>
              <a:buSzPts val="1800"/>
              <a:buNone/>
            </a:pPr>
            <a:r>
              <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DDE6C3"/>
            </a:gs>
          </a:gsLst>
          <a:path path="circle">
            <a:fillToRect b="100%" r="100%"/>
          </a:path>
          <a:tileRect l="-100%" t="-100%"/>
        </a:gradFill>
      </p:bgPr>
    </p:bg>
    <p:spTree>
      <p:nvGrpSpPr>
        <p:cNvPr id="338" name="Shape 338"/>
        <p:cNvGrpSpPr/>
        <p:nvPr/>
      </p:nvGrpSpPr>
      <p:grpSpPr>
        <a:xfrm>
          <a:off x="0" y="0"/>
          <a:ext cx="0" cy="0"/>
          <a:chOff x="0" y="0"/>
          <a:chExt cx="0" cy="0"/>
        </a:xfrm>
      </p:grpSpPr>
      <p:sp>
        <p:nvSpPr>
          <p:cNvPr id="339" name="Google Shape;339;p33"/>
          <p:cNvSpPr/>
          <p:nvPr/>
        </p:nvSpPr>
        <p:spPr>
          <a:xfrm>
            <a:off x="1" y="0"/>
            <a:ext cx="12192000" cy="6858000"/>
          </a:xfrm>
          <a:prstGeom prst="rect">
            <a:avLst/>
          </a:prstGeom>
          <a:gradFill>
            <a:gsLst>
              <a:gs pos="0">
                <a:srgbClr val="FFFFFF"/>
              </a:gs>
              <a:gs pos="100000">
                <a:srgbClr val="DDE6C3"/>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0" name="Google Shape;340;p33"/>
          <p:cNvSpPr txBox="1"/>
          <p:nvPr>
            <p:ph type="title"/>
          </p:nvPr>
        </p:nvSpPr>
        <p:spPr>
          <a:xfrm>
            <a:off x="1923485" y="166910"/>
            <a:ext cx="9712998" cy="79035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4800"/>
              <a:buFont typeface="Times New Roman"/>
              <a:buNone/>
            </a:pPr>
            <a:r>
              <a:rPr lang="en-US" sz="4800">
                <a:latin typeface="Times New Roman"/>
                <a:ea typeface="Times New Roman"/>
                <a:cs typeface="Times New Roman"/>
                <a:sym typeface="Times New Roman"/>
              </a:rPr>
              <a:t>Review of Learning Objectives</a:t>
            </a:r>
            <a:endParaRPr sz="4800"/>
          </a:p>
        </p:txBody>
      </p:sp>
      <p:sp>
        <p:nvSpPr>
          <p:cNvPr id="341" name="Google Shape;341;p33"/>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 name="Google Shape;343;p33"/>
          <p:cNvGrpSpPr/>
          <p:nvPr/>
        </p:nvGrpSpPr>
        <p:grpSpPr>
          <a:xfrm>
            <a:off x="358139" y="1246224"/>
            <a:ext cx="11126753" cy="5314157"/>
            <a:chOff x="15239" y="348154"/>
            <a:chExt cx="11126753" cy="5314157"/>
          </a:xfrm>
        </p:grpSpPr>
        <p:sp>
          <p:nvSpPr>
            <p:cNvPr id="344" name="Google Shape;344;p33"/>
            <p:cNvSpPr/>
            <p:nvPr/>
          </p:nvSpPr>
          <p:spPr>
            <a:xfrm>
              <a:off x="662396" y="348154"/>
              <a:ext cx="2024437" cy="2024437"/>
            </a:xfrm>
            <a:prstGeom prst="ellipse">
              <a:avLst/>
            </a:prstGeom>
            <a:solidFill>
              <a:srgbClr val="DD7C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3"/>
            <p:cNvSpPr/>
            <p:nvPr/>
          </p:nvSpPr>
          <p:spPr>
            <a:xfrm>
              <a:off x="1093833" y="779591"/>
              <a:ext cx="1161562" cy="1161562"/>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3"/>
            <p:cNvSpPr/>
            <p:nvPr/>
          </p:nvSpPr>
          <p:spPr>
            <a:xfrm>
              <a:off x="15239" y="2703081"/>
              <a:ext cx="3318750" cy="26372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3"/>
            <p:cNvSpPr txBox="1"/>
            <p:nvPr/>
          </p:nvSpPr>
          <p:spPr>
            <a:xfrm>
              <a:off x="15239" y="2703081"/>
              <a:ext cx="3318750" cy="263723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600"/>
                <a:buFont typeface="Times New Roman"/>
                <a:buNone/>
              </a:pPr>
              <a:r>
                <a:rPr lang="en-US" sz="1600" cap="none">
                  <a:solidFill>
                    <a:schemeClr val="dk1"/>
                  </a:solidFill>
                  <a:latin typeface="Times New Roman"/>
                  <a:ea typeface="Times New Roman"/>
                  <a:cs typeface="Times New Roman"/>
                  <a:sym typeface="Times New Roman"/>
                </a:rPr>
                <a:t>DEVELOP A CLEAR UNDERSTANDING OF WHAT SIGNS AND SYMPTOMS DEMONSTRATE COMPASSION FATIGUE, VICARIOUS TRAUMA, AND BURNOUT</a:t>
              </a:r>
              <a:r>
                <a:rPr lang="en-US" sz="1400" cap="none">
                  <a:solidFill>
                    <a:schemeClr val="dk1"/>
                  </a:solidFill>
                  <a:latin typeface="Times New Roman"/>
                  <a:ea typeface="Times New Roman"/>
                  <a:cs typeface="Times New Roman"/>
                  <a:sym typeface="Times New Roman"/>
                </a:rPr>
                <a:t>.</a:t>
              </a:r>
              <a:endParaRPr/>
            </a:p>
          </p:txBody>
        </p:sp>
        <p:sp>
          <p:nvSpPr>
            <p:cNvPr id="348" name="Google Shape;348;p33"/>
            <p:cNvSpPr/>
            <p:nvPr/>
          </p:nvSpPr>
          <p:spPr>
            <a:xfrm>
              <a:off x="4781357" y="398596"/>
              <a:ext cx="2024437" cy="2024437"/>
            </a:xfrm>
            <a:prstGeom prst="ellipse">
              <a:avLst/>
            </a:prstGeom>
            <a:solidFill>
              <a:srgbClr val="9F83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3"/>
            <p:cNvSpPr/>
            <p:nvPr/>
          </p:nvSpPr>
          <p:spPr>
            <a:xfrm>
              <a:off x="5227087" y="801457"/>
              <a:ext cx="1161562" cy="1161562"/>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3"/>
            <p:cNvSpPr/>
            <p:nvPr/>
          </p:nvSpPr>
          <p:spPr>
            <a:xfrm>
              <a:off x="3900467" y="2769648"/>
              <a:ext cx="3786195" cy="28926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3"/>
            <p:cNvSpPr txBox="1"/>
            <p:nvPr/>
          </p:nvSpPr>
          <p:spPr>
            <a:xfrm>
              <a:off x="3900467" y="2769648"/>
              <a:ext cx="3786195" cy="289266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600"/>
                <a:buFont typeface="Times New Roman"/>
                <a:buNone/>
              </a:pPr>
              <a:r>
                <a:rPr lang="en-US" sz="1600" cap="none">
                  <a:solidFill>
                    <a:schemeClr val="dk1"/>
                  </a:solidFill>
                  <a:latin typeface="Times New Roman"/>
                  <a:ea typeface="Times New Roman"/>
                  <a:cs typeface="Times New Roman"/>
                  <a:sym typeface="Times New Roman"/>
                </a:rPr>
                <a:t>EXHIBIT THE ABILITY TO SKILLFULLY ADMINISTER AND INTERPRET COMPASSION FATIGUE ASSESSMENTS, SUCH AS THE PROQOL, AND THE COMPETENCE TO RECOGNIZE KEY RESILIENCY SKILLS FOR THE PREVENTION OF COMPASSION FATIGUE</a:t>
              </a:r>
              <a:r>
                <a:rPr lang="en-US" sz="1400" cap="none">
                  <a:solidFill>
                    <a:schemeClr val="dk1"/>
                  </a:solidFill>
                  <a:latin typeface="Times New Roman"/>
                  <a:ea typeface="Times New Roman"/>
                  <a:cs typeface="Times New Roman"/>
                  <a:sym typeface="Times New Roman"/>
                </a:rPr>
                <a:t>.</a:t>
              </a:r>
              <a:endParaRPr/>
            </a:p>
          </p:txBody>
        </p:sp>
        <p:sp>
          <p:nvSpPr>
            <p:cNvPr id="352" name="Google Shape;352;p33"/>
            <p:cNvSpPr/>
            <p:nvPr/>
          </p:nvSpPr>
          <p:spPr>
            <a:xfrm>
              <a:off x="8928904" y="362159"/>
              <a:ext cx="2024437" cy="2024437"/>
            </a:xfrm>
            <a:prstGeom prst="ellipse">
              <a:avLst/>
            </a:prstGeom>
            <a:solidFill>
              <a:srgbClr val="7085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3"/>
            <p:cNvSpPr/>
            <p:nvPr/>
          </p:nvSpPr>
          <p:spPr>
            <a:xfrm>
              <a:off x="9360341" y="793596"/>
              <a:ext cx="1161562" cy="1161562"/>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3"/>
            <p:cNvSpPr/>
            <p:nvPr/>
          </p:nvSpPr>
          <p:spPr>
            <a:xfrm>
              <a:off x="8424574" y="2745096"/>
              <a:ext cx="2717418" cy="258121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3"/>
            <p:cNvSpPr txBox="1"/>
            <p:nvPr/>
          </p:nvSpPr>
          <p:spPr>
            <a:xfrm>
              <a:off x="8424574" y="2745096"/>
              <a:ext cx="2717418" cy="258121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600"/>
                <a:buFont typeface="Times New Roman"/>
                <a:buNone/>
              </a:pPr>
              <a:r>
                <a:rPr lang="en-US" sz="1600" cap="none">
                  <a:solidFill>
                    <a:schemeClr val="dk1"/>
                  </a:solidFill>
                  <a:latin typeface="Times New Roman"/>
                  <a:ea typeface="Times New Roman"/>
                  <a:cs typeface="Times New Roman"/>
                  <a:sym typeface="Times New Roman"/>
                </a:rPr>
                <a:t>CREATE AN EFFECTIVE RESILIENCY PLAN FOR ADDRESSING COMPASSION FATIGUE, BURNOUT, AND VICARIOUS TRAUMA AND DEMONSTRATE THE ABILITY TO IMPLEMENT THESE NEW SKILLS TOWARD PREVENTING COMPASSION FATIGUE.</a:t>
              </a:r>
              <a:endParaRPr/>
            </a:p>
          </p:txBody>
        </p:sp>
      </p:grpSp>
      <p:pic>
        <p:nvPicPr>
          <p:cNvPr descr="Where's the Benefit?: Guest post: Spoon overdrafts and the ..." id="356" name="Google Shape;356;p33"/>
          <p:cNvPicPr preferRelativeResize="0"/>
          <p:nvPr/>
        </p:nvPicPr>
        <p:blipFill rotWithShape="1">
          <a:blip r:embed="rId5">
            <a:alphaModFix/>
          </a:blip>
          <a:srcRect b="0" l="0" r="0" t="0"/>
          <a:stretch/>
        </p:blipFill>
        <p:spPr>
          <a:xfrm>
            <a:off x="5599577" y="1571625"/>
            <a:ext cx="1144123" cy="11001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61" name="Shape 361"/>
        <p:cNvGrpSpPr/>
        <p:nvPr/>
      </p:nvGrpSpPr>
      <p:grpSpPr>
        <a:xfrm>
          <a:off x="0" y="0"/>
          <a:ext cx="0" cy="0"/>
          <a:chOff x="0" y="0"/>
          <a:chExt cx="0" cy="0"/>
        </a:xfrm>
      </p:grpSpPr>
      <p:sp>
        <p:nvSpPr>
          <p:cNvPr id="362" name="Google Shape;362;p34"/>
          <p:cNvSpPr txBox="1"/>
          <p:nvPr>
            <p:ph type="title"/>
          </p:nvPr>
        </p:nvSpPr>
        <p:spPr>
          <a:xfrm>
            <a:off x="7043738" y="3068320"/>
            <a:ext cx="4924742" cy="1298543"/>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4800"/>
              <a:buFont typeface="Times New Roman"/>
              <a:buNone/>
            </a:pPr>
            <a:r>
              <a:rPr lang="en-US" sz="4800" cap="none">
                <a:latin typeface="Times New Roman"/>
                <a:ea typeface="Times New Roman"/>
                <a:cs typeface="Times New Roman"/>
                <a:sym typeface="Times New Roman"/>
              </a:rPr>
              <a:t>QUESTIONS???</a:t>
            </a:r>
            <a:endParaRPr/>
          </a:p>
        </p:txBody>
      </p:sp>
      <p:pic>
        <p:nvPicPr>
          <p:cNvPr descr="Questions" id="363" name="Google Shape;363;p34"/>
          <p:cNvPicPr preferRelativeResize="0"/>
          <p:nvPr/>
        </p:nvPicPr>
        <p:blipFill rotWithShape="1">
          <a:blip r:embed="rId3">
            <a:alphaModFix/>
          </a:blip>
          <a:srcRect b="0" l="0" r="0" t="0"/>
          <a:stretch/>
        </p:blipFill>
        <p:spPr>
          <a:xfrm>
            <a:off x="2020879" y="1340841"/>
            <a:ext cx="4375510" cy="43755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68" name="Shape 368"/>
        <p:cNvGrpSpPr/>
        <p:nvPr/>
      </p:nvGrpSpPr>
      <p:grpSpPr>
        <a:xfrm>
          <a:off x="0" y="0"/>
          <a:ext cx="0" cy="0"/>
          <a:chOff x="0" y="0"/>
          <a:chExt cx="0" cy="0"/>
        </a:xfrm>
      </p:grpSpPr>
      <p:sp>
        <p:nvSpPr>
          <p:cNvPr id="369" name="Google Shape;369;p35"/>
          <p:cNvSpPr txBox="1"/>
          <p:nvPr>
            <p:ph type="title"/>
          </p:nvPr>
        </p:nvSpPr>
        <p:spPr>
          <a:xfrm>
            <a:off x="2766637" y="125121"/>
            <a:ext cx="7548938" cy="74618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4800"/>
              <a:buFont typeface="Times New Roman"/>
              <a:buNone/>
            </a:pPr>
            <a:r>
              <a:rPr lang="en-US" sz="4800">
                <a:latin typeface="Times New Roman"/>
                <a:ea typeface="Times New Roman"/>
                <a:cs typeface="Times New Roman"/>
                <a:sym typeface="Times New Roman"/>
              </a:rPr>
              <a:t>Additional Resources</a:t>
            </a:r>
            <a:endParaRPr/>
          </a:p>
        </p:txBody>
      </p:sp>
      <p:sp>
        <p:nvSpPr>
          <p:cNvPr id="370" name="Google Shape;370;p35"/>
          <p:cNvSpPr txBox="1"/>
          <p:nvPr>
            <p:ph idx="1" type="body"/>
          </p:nvPr>
        </p:nvSpPr>
        <p:spPr>
          <a:xfrm>
            <a:off x="1737937" y="836492"/>
            <a:ext cx="7673398" cy="584540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400">
                <a:latin typeface="Times New Roman"/>
                <a:ea typeface="Times New Roman"/>
                <a:cs typeface="Times New Roman"/>
                <a:sym typeface="Times New Roman"/>
              </a:rPr>
              <a:t>Professional quality of life information, including compassion fatigue/burnout </a:t>
            </a:r>
            <a:endParaRPr/>
          </a:p>
          <a:p>
            <a:pPr indent="-342900" lvl="0" marL="342900" rtl="0" algn="l">
              <a:lnSpc>
                <a:spcPct val="100000"/>
              </a:lnSpc>
              <a:spcBef>
                <a:spcPts val="0"/>
              </a:spcBef>
              <a:spcAft>
                <a:spcPts val="0"/>
              </a:spcAft>
              <a:buSzPts val="1400"/>
              <a:buChar char="🠶"/>
            </a:pPr>
            <a:r>
              <a:rPr i="1" lang="en-US" sz="1400">
                <a:latin typeface="Times New Roman"/>
                <a:ea typeface="Times New Roman"/>
                <a:cs typeface="Times New Roman"/>
                <a:sym typeface="Times New Roman"/>
              </a:rPr>
              <a:t>www.proqol.org </a:t>
            </a:r>
            <a:endParaRPr/>
          </a:p>
          <a:p>
            <a:pPr indent="0" lvl="0" marL="0" rtl="0" algn="l">
              <a:lnSpc>
                <a:spcPct val="100000"/>
              </a:lnSpc>
              <a:spcBef>
                <a:spcPts val="0"/>
              </a:spcBef>
              <a:spcAft>
                <a:spcPts val="0"/>
              </a:spcAft>
              <a:buSzPts val="1400"/>
              <a:buNone/>
            </a:pPr>
            <a:r>
              <a:t/>
            </a:r>
            <a:endParaRPr b="1" sz="14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n-US" sz="1400">
                <a:latin typeface="Times New Roman"/>
                <a:ea typeface="Times New Roman"/>
                <a:cs typeface="Times New Roman"/>
                <a:sym typeface="Times New Roman"/>
              </a:rPr>
              <a:t>Princeton Umatter Welllness Wheel Plan Development</a:t>
            </a:r>
            <a:endParaRPr/>
          </a:p>
          <a:p>
            <a:pPr indent="-342900" lvl="0" marL="342900" rtl="0" algn="l">
              <a:lnSpc>
                <a:spcPct val="100000"/>
              </a:lnSpc>
              <a:spcBef>
                <a:spcPts val="0"/>
              </a:spcBef>
              <a:spcAft>
                <a:spcPts val="0"/>
              </a:spcAft>
              <a:buSzPts val="1400"/>
              <a:buChar char="🠶"/>
            </a:pPr>
            <a:r>
              <a:rPr lang="en-US" sz="1400"/>
              <a:t>https://umatter.princeton.edu/action-matters/caring-yourself/wellness-wheel-assessment</a:t>
            </a:r>
            <a:endParaRPr/>
          </a:p>
          <a:p>
            <a:pPr indent="0" lvl="0" marL="0" rtl="0" algn="l">
              <a:lnSpc>
                <a:spcPct val="100000"/>
              </a:lnSpc>
              <a:spcBef>
                <a:spcPts val="0"/>
              </a:spcBef>
              <a:spcAft>
                <a:spcPts val="0"/>
              </a:spcAft>
              <a:buSzPts val="1400"/>
              <a:buNone/>
            </a:pPr>
            <a:r>
              <a:t/>
            </a:r>
            <a:endParaRPr b="1" sz="14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n-US" sz="1400">
                <a:latin typeface="Times New Roman"/>
                <a:ea typeface="Times New Roman"/>
                <a:cs typeface="Times New Roman"/>
                <a:sym typeface="Times New Roman"/>
              </a:rPr>
              <a:t>Wellness Wheel Information</a:t>
            </a:r>
            <a:endParaRPr/>
          </a:p>
          <a:p>
            <a:pPr indent="-342900" lvl="0" marL="342900" rtl="0" algn="l">
              <a:lnSpc>
                <a:spcPct val="100000"/>
              </a:lnSpc>
              <a:spcBef>
                <a:spcPts val="0"/>
              </a:spcBef>
              <a:spcAft>
                <a:spcPts val="0"/>
              </a:spcAft>
              <a:buSzPts val="1400"/>
              <a:buChar char="🠶"/>
            </a:pPr>
            <a:r>
              <a:rPr lang="en-US" sz="1400"/>
              <a:t>https://thriveglobal.com/stories/finding-balance-going-through-it/</a:t>
            </a:r>
            <a:endParaRPr b="1" sz="14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b="1" sz="14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n-US" sz="1400">
                <a:latin typeface="Times New Roman"/>
                <a:ea typeface="Times New Roman"/>
                <a:cs typeface="Times New Roman"/>
                <a:sym typeface="Times New Roman"/>
              </a:rPr>
              <a:t>Resiliency Self-Quiz</a:t>
            </a:r>
            <a:endParaRPr/>
          </a:p>
          <a:p>
            <a:pPr indent="-342900" lvl="0" marL="342900" rtl="0" algn="l">
              <a:lnSpc>
                <a:spcPct val="100000"/>
              </a:lnSpc>
              <a:spcBef>
                <a:spcPts val="0"/>
              </a:spcBef>
              <a:spcAft>
                <a:spcPts val="0"/>
              </a:spcAft>
              <a:buSzPts val="1400"/>
              <a:buChar char="🠶"/>
            </a:pPr>
            <a:r>
              <a:rPr lang="en-US" sz="1400" u="sng">
                <a:solidFill>
                  <a:schemeClr val="hlink"/>
                </a:solidFill>
                <a:latin typeface="Times New Roman"/>
                <a:ea typeface="Times New Roman"/>
                <a:cs typeface="Times New Roman"/>
                <a:sym typeface="Times New Roman"/>
                <a:hlinkClick r:id="rId3"/>
              </a:rPr>
              <a:t>https://www.resiliencyquiz.com/index.shtml</a:t>
            </a:r>
            <a:endParaRPr i="1" sz="14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b="1" sz="14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n-US" sz="1400">
                <a:latin typeface="Times New Roman"/>
                <a:ea typeface="Times New Roman"/>
                <a:cs typeface="Times New Roman"/>
                <a:sym typeface="Times New Roman"/>
              </a:rPr>
              <a:t>Self-care quiz, articles</a:t>
            </a:r>
            <a:endParaRPr/>
          </a:p>
          <a:p>
            <a:pPr indent="-342900" lvl="0" marL="342900" rtl="0" algn="l">
              <a:lnSpc>
                <a:spcPct val="100000"/>
              </a:lnSpc>
              <a:spcBef>
                <a:spcPts val="0"/>
              </a:spcBef>
              <a:spcAft>
                <a:spcPts val="0"/>
              </a:spcAft>
              <a:buSzPts val="1400"/>
              <a:buChar char="🠶"/>
            </a:pPr>
            <a:r>
              <a:rPr i="1" lang="en-US" sz="1400">
                <a:latin typeface="Times New Roman"/>
                <a:ea typeface="Times New Roman"/>
                <a:cs typeface="Times New Roman"/>
                <a:sym typeface="Times New Roman"/>
              </a:rPr>
              <a:t>www.myselfcare.org </a:t>
            </a:r>
            <a:endParaRPr sz="14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b="1" sz="14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n-US" sz="1400">
                <a:latin typeface="Times New Roman"/>
                <a:ea typeface="Times New Roman"/>
                <a:cs typeface="Times New Roman"/>
                <a:sym typeface="Times New Roman"/>
              </a:rPr>
              <a:t>Information for caregivers </a:t>
            </a:r>
            <a:endParaRPr b="1" i="1" sz="14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Char char="🠶"/>
            </a:pPr>
            <a:r>
              <a:rPr i="1" lang="en-US" sz="1400">
                <a:latin typeface="Times New Roman"/>
                <a:ea typeface="Times New Roman"/>
                <a:cs typeface="Times New Roman"/>
                <a:sym typeface="Times New Roman"/>
              </a:rPr>
              <a:t>www.compassionfatigue.org </a:t>
            </a:r>
            <a:endParaRPr/>
          </a:p>
          <a:p>
            <a:pPr indent="0" lvl="0" marL="0" rtl="0" algn="l">
              <a:lnSpc>
                <a:spcPct val="100000"/>
              </a:lnSpc>
              <a:spcBef>
                <a:spcPts val="0"/>
              </a:spcBef>
              <a:spcAft>
                <a:spcPts val="0"/>
              </a:spcAft>
              <a:buSzPts val="1400"/>
              <a:buNone/>
            </a:pPr>
            <a:r>
              <a:t/>
            </a:r>
            <a:endParaRPr sz="14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n-US" sz="1400">
                <a:latin typeface="Times New Roman"/>
                <a:ea typeface="Times New Roman"/>
                <a:cs typeface="Times New Roman"/>
                <a:sym typeface="Times New Roman"/>
              </a:rPr>
              <a:t>Information and articles for post-traumatic stress syndrome survivors and their caregivers </a:t>
            </a:r>
            <a:endParaRPr b="1" i="1" sz="14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Char char="🠶"/>
            </a:pPr>
            <a:r>
              <a:rPr i="1" lang="en-US" sz="1400">
                <a:latin typeface="Times New Roman"/>
                <a:ea typeface="Times New Roman"/>
                <a:cs typeface="Times New Roman"/>
                <a:sym typeface="Times New Roman"/>
              </a:rPr>
              <a:t>www.giftfromwithin.org </a:t>
            </a:r>
            <a:endParaRPr/>
          </a:p>
          <a:p>
            <a:pPr indent="0" lvl="0" marL="0" rtl="0" algn="l">
              <a:lnSpc>
                <a:spcPct val="100000"/>
              </a:lnSpc>
              <a:spcBef>
                <a:spcPts val="0"/>
              </a:spcBef>
              <a:spcAft>
                <a:spcPts val="0"/>
              </a:spcAft>
              <a:buSzPts val="1400"/>
              <a:buNone/>
            </a:pPr>
            <a:r>
              <a:t/>
            </a:r>
            <a:endParaRPr b="1" i="1" sz="14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i="1" lang="en-US" sz="1400">
                <a:latin typeface="Times New Roman"/>
                <a:ea typeface="Times New Roman"/>
                <a:cs typeface="Times New Roman"/>
                <a:sym typeface="Times New Roman"/>
              </a:rPr>
              <a:t>BOOKS </a:t>
            </a:r>
            <a:endParaRPr sz="14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Char char="🠶"/>
            </a:pPr>
            <a:r>
              <a:rPr i="1" lang="en-US" sz="1400">
                <a:latin typeface="Times New Roman"/>
                <a:ea typeface="Times New Roman"/>
                <a:cs typeface="Times New Roman"/>
                <a:sym typeface="Times New Roman"/>
              </a:rPr>
              <a:t>How Can I Help? Stories and Reflections on Service</a:t>
            </a:r>
            <a:r>
              <a:rPr lang="en-US" sz="1400">
                <a:latin typeface="Times New Roman"/>
                <a:ea typeface="Times New Roman"/>
                <a:cs typeface="Times New Roman"/>
                <a:sym typeface="Times New Roman"/>
              </a:rPr>
              <a:t>, by Ram Dass and Paul Gorman (Knopf, 1985) 256 pages, $12 </a:t>
            </a:r>
            <a:endParaRPr i="1" sz="14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Char char="🠶"/>
            </a:pPr>
            <a:r>
              <a:rPr i="1" lang="en-US" sz="1400">
                <a:latin typeface="Times New Roman"/>
                <a:ea typeface="Times New Roman"/>
                <a:cs typeface="Times New Roman"/>
                <a:sym typeface="Times New Roman"/>
              </a:rPr>
              <a:t>The Truth about Burnout: How Organizations Cause Personal Stress and What to Do About It</a:t>
            </a:r>
            <a:r>
              <a:rPr lang="en-US" sz="1400">
                <a:latin typeface="Times New Roman"/>
                <a:ea typeface="Times New Roman"/>
                <a:cs typeface="Times New Roman"/>
                <a:sym typeface="Times New Roman"/>
              </a:rPr>
              <a:t>, Christina Maslach and Michael P. Leiter (Jossey- Bass, 1997) 200 pages, $25</a:t>
            </a:r>
            <a:endParaRPr/>
          </a:p>
        </p:txBody>
      </p:sp>
      <p:pic>
        <p:nvPicPr>
          <p:cNvPr descr="Books" id="371" name="Google Shape;371;p35"/>
          <p:cNvPicPr preferRelativeResize="0"/>
          <p:nvPr/>
        </p:nvPicPr>
        <p:blipFill rotWithShape="1">
          <a:blip r:embed="rId4">
            <a:alphaModFix/>
          </a:blip>
          <a:srcRect b="0" l="0" r="0" t="0"/>
          <a:stretch/>
        </p:blipFill>
        <p:spPr>
          <a:xfrm>
            <a:off x="8508268" y="1300491"/>
            <a:ext cx="3542618" cy="35426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76" name="Shape 376"/>
        <p:cNvGrpSpPr/>
        <p:nvPr/>
      </p:nvGrpSpPr>
      <p:grpSpPr>
        <a:xfrm>
          <a:off x="0" y="0"/>
          <a:ext cx="0" cy="0"/>
          <a:chOff x="0" y="0"/>
          <a:chExt cx="0" cy="0"/>
        </a:xfrm>
      </p:grpSpPr>
      <p:sp>
        <p:nvSpPr>
          <p:cNvPr id="377" name="Google Shape;377;p36"/>
          <p:cNvSpPr txBox="1"/>
          <p:nvPr>
            <p:ph type="title"/>
          </p:nvPr>
        </p:nvSpPr>
        <p:spPr>
          <a:xfrm>
            <a:off x="643467" y="685800"/>
            <a:ext cx="10905066" cy="1485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262626"/>
              </a:buClr>
              <a:buSzPts val="4800"/>
              <a:buFont typeface="Times New Roman"/>
              <a:buNone/>
            </a:pPr>
            <a:r>
              <a:rPr lang="en-US" sz="4800">
                <a:latin typeface="Times New Roman"/>
                <a:ea typeface="Times New Roman"/>
                <a:cs typeface="Times New Roman"/>
                <a:sym typeface="Times New Roman"/>
              </a:rPr>
              <a:t>Presenter’s Contact Information</a:t>
            </a:r>
            <a:endParaRPr/>
          </a:p>
        </p:txBody>
      </p:sp>
      <p:grpSp>
        <p:nvGrpSpPr>
          <p:cNvPr id="378" name="Google Shape;378;p36"/>
          <p:cNvGrpSpPr/>
          <p:nvPr/>
        </p:nvGrpSpPr>
        <p:grpSpPr>
          <a:xfrm>
            <a:off x="728663" y="2339220"/>
            <a:ext cx="10758487" cy="2951083"/>
            <a:chOff x="0" y="710445"/>
            <a:chExt cx="10758487" cy="2951083"/>
          </a:xfrm>
        </p:grpSpPr>
        <p:sp>
          <p:nvSpPr>
            <p:cNvPr id="379" name="Google Shape;379;p36"/>
            <p:cNvSpPr/>
            <p:nvPr/>
          </p:nvSpPr>
          <p:spPr>
            <a:xfrm>
              <a:off x="0" y="710445"/>
              <a:ext cx="10758487" cy="1311592"/>
            </a:xfrm>
            <a:prstGeom prst="roundRect">
              <a:avLst>
                <a:gd fmla="val 10000" name="adj"/>
              </a:avLst>
            </a:prstGeom>
            <a:solidFill>
              <a:srgbClr val="DD7C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6"/>
            <p:cNvSpPr/>
            <p:nvPr/>
          </p:nvSpPr>
          <p:spPr>
            <a:xfrm>
              <a:off x="396756" y="1005554"/>
              <a:ext cx="721375" cy="72137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6"/>
            <p:cNvSpPr/>
            <p:nvPr/>
          </p:nvSpPr>
          <p:spPr>
            <a:xfrm>
              <a:off x="1514889" y="710445"/>
              <a:ext cx="9243597" cy="1311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6"/>
            <p:cNvSpPr txBox="1"/>
            <p:nvPr/>
          </p:nvSpPr>
          <p:spPr>
            <a:xfrm>
              <a:off x="1514889" y="710445"/>
              <a:ext cx="9243597" cy="1311592"/>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ctr" bIns="138800" lIns="138800" spcFirstLastPara="1" rIns="138800" wrap="square" tIns="138800">
              <a:noAutofit/>
            </a:bodyPr>
            <a:lstStyle/>
            <a:p>
              <a:pPr indent="0" lvl="0" marL="0" marR="0" rtl="0" algn="l">
                <a:lnSpc>
                  <a:spcPct val="90000"/>
                </a:lnSpc>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Dr. Yulanda Tyre		 </a:t>
              </a:r>
              <a:r>
                <a:rPr lang="en-US" sz="2800" u="sng">
                  <a:solidFill>
                    <a:schemeClr val="dk1"/>
                  </a:solidFill>
                  <a:latin typeface="Times New Roman"/>
                  <a:ea typeface="Times New Roman"/>
                  <a:cs typeface="Times New Roman"/>
                  <a:sym typeface="Times New Roman"/>
                </a:rPr>
                <a:t>	</a:t>
              </a:r>
              <a:r>
                <a:rPr lang="en-US" sz="2800" u="sng">
                  <a:latin typeface="Times New Roman"/>
                  <a:ea typeface="Times New Roman"/>
                  <a:cs typeface="Times New Roman"/>
                  <a:sym typeface="Times New Roman"/>
                  <a:hlinkClick r:id="rId4"/>
                </a:rPr>
                <a:t>ytyre@liberty.edu</a:t>
              </a:r>
              <a:endParaRPr sz="2800" u="sng">
                <a:latin typeface="Times New Roman"/>
                <a:ea typeface="Times New Roman"/>
                <a:cs typeface="Times New Roman"/>
                <a:sym typeface="Times New Roman"/>
              </a:endParaRPr>
            </a:p>
          </p:txBody>
        </p:sp>
        <p:sp>
          <p:nvSpPr>
            <p:cNvPr id="383" name="Google Shape;383;p36"/>
            <p:cNvSpPr/>
            <p:nvPr/>
          </p:nvSpPr>
          <p:spPr>
            <a:xfrm>
              <a:off x="0" y="2349936"/>
              <a:ext cx="10758487" cy="1311592"/>
            </a:xfrm>
            <a:prstGeom prst="roundRect">
              <a:avLst>
                <a:gd fmla="val 10000" name="adj"/>
              </a:avLst>
            </a:prstGeom>
            <a:solidFill>
              <a:srgbClr val="9F83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6"/>
            <p:cNvSpPr/>
            <p:nvPr/>
          </p:nvSpPr>
          <p:spPr>
            <a:xfrm>
              <a:off x="1514889" y="2349936"/>
              <a:ext cx="9243597" cy="1311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6"/>
            <p:cNvSpPr txBox="1"/>
            <p:nvPr/>
          </p:nvSpPr>
          <p:spPr>
            <a:xfrm>
              <a:off x="1514889" y="2349936"/>
              <a:ext cx="9243597" cy="1311592"/>
            </a:xfrm>
            <a:prstGeom prst="rect">
              <a:avLst/>
            </a:prstGeom>
            <a:noFill/>
            <a:ln>
              <a:noFill/>
            </a:ln>
          </p:spPr>
          <p:txBody>
            <a:bodyPr anchorCtr="0" anchor="ctr" bIns="138800" lIns="138800" spcFirstLastPara="1" rIns="138800" wrap="square" tIns="138800">
              <a:noAutofit/>
            </a:bodyPr>
            <a:lstStyle/>
            <a:p>
              <a:pPr indent="0" lvl="0" marL="0" marR="0" rtl="0" algn="l">
                <a:lnSpc>
                  <a:spcPct val="90000"/>
                </a:lnSpc>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Paige Zeiger				</a:t>
              </a:r>
              <a:r>
                <a:rPr lang="en-US" sz="2800">
                  <a:latin typeface="Times New Roman"/>
                  <a:ea typeface="Times New Roman"/>
                  <a:cs typeface="Times New Roman"/>
                  <a:sym typeface="Times New Roman"/>
                </a:rPr>
                <a:t>	</a:t>
              </a:r>
              <a:r>
                <a:rPr lang="en-US" sz="2800" u="sng">
                  <a:latin typeface="Times New Roman"/>
                  <a:ea typeface="Times New Roman"/>
                  <a:cs typeface="Times New Roman"/>
                  <a:sym typeface="Times New Roman"/>
                  <a:hlinkClick r:id="rId5"/>
                </a:rPr>
                <a:t>valerie.zeiger@waldenu.edu</a:t>
              </a:r>
              <a:endParaRPr sz="2800">
                <a:latin typeface="Times New Roman"/>
                <a:ea typeface="Times New Roman"/>
                <a:cs typeface="Times New Roman"/>
                <a:sym typeface="Times New Roman"/>
              </a:endParaRPr>
            </a:p>
          </p:txBody>
        </p:sp>
      </p:grpSp>
      <p:sp>
        <p:nvSpPr>
          <p:cNvPr id="386" name="Google Shape;386;p36"/>
          <p:cNvSpPr/>
          <p:nvPr/>
        </p:nvSpPr>
        <p:spPr>
          <a:xfrm>
            <a:off x="1205419" y="4205729"/>
            <a:ext cx="721500" cy="7215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90" name="Shape 390"/>
        <p:cNvGrpSpPr/>
        <p:nvPr/>
      </p:nvGrpSpPr>
      <p:grpSpPr>
        <a:xfrm>
          <a:off x="0" y="0"/>
          <a:ext cx="0" cy="0"/>
          <a:chOff x="0" y="0"/>
          <a:chExt cx="0" cy="0"/>
        </a:xfrm>
      </p:grpSpPr>
      <p:sp>
        <p:nvSpPr>
          <p:cNvPr id="391" name="Google Shape;391;p37"/>
          <p:cNvSpPr txBox="1"/>
          <p:nvPr>
            <p:ph type="title"/>
          </p:nvPr>
        </p:nvSpPr>
        <p:spPr>
          <a:xfrm>
            <a:off x="687009" y="375559"/>
            <a:ext cx="10905066" cy="80009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262626"/>
              </a:buClr>
              <a:buSzPts val="3600"/>
              <a:buFont typeface="Times New Roman"/>
              <a:buNone/>
            </a:pPr>
            <a:r>
              <a:rPr lang="en-US">
                <a:latin typeface="Times New Roman"/>
                <a:ea typeface="Times New Roman"/>
                <a:cs typeface="Times New Roman"/>
                <a:sym typeface="Times New Roman"/>
              </a:rPr>
              <a:t>References</a:t>
            </a:r>
            <a:endParaRPr/>
          </a:p>
        </p:txBody>
      </p:sp>
      <p:grpSp>
        <p:nvGrpSpPr>
          <p:cNvPr id="392" name="Google Shape;392;p37"/>
          <p:cNvGrpSpPr/>
          <p:nvPr/>
        </p:nvGrpSpPr>
        <p:grpSpPr>
          <a:xfrm>
            <a:off x="440871" y="1374038"/>
            <a:ext cx="11397343" cy="4991663"/>
            <a:chOff x="0" y="2439"/>
            <a:chExt cx="11397343" cy="4991663"/>
          </a:xfrm>
        </p:grpSpPr>
        <p:cxnSp>
          <p:nvCxnSpPr>
            <p:cNvPr id="393" name="Google Shape;393;p37"/>
            <p:cNvCxnSpPr/>
            <p:nvPr/>
          </p:nvCxnSpPr>
          <p:spPr>
            <a:xfrm>
              <a:off x="0" y="2439"/>
              <a:ext cx="11397343" cy="0"/>
            </a:xfrm>
            <a:prstGeom prst="straightConnector1">
              <a:avLst/>
            </a:prstGeom>
            <a:solidFill>
              <a:srgbClr val="DD7C16"/>
            </a:solidFill>
            <a:ln cap="rnd" cmpd="sng" w="15875">
              <a:solidFill>
                <a:srgbClr val="DD7C16"/>
              </a:solidFill>
              <a:prstDash val="solid"/>
              <a:round/>
              <a:headEnd len="sm" w="sm" type="none"/>
              <a:tailEnd len="sm" w="sm" type="none"/>
            </a:ln>
          </p:spPr>
        </p:cxnSp>
        <p:sp>
          <p:nvSpPr>
            <p:cNvPr id="394" name="Google Shape;394;p37"/>
            <p:cNvSpPr/>
            <p:nvPr/>
          </p:nvSpPr>
          <p:spPr>
            <a:xfrm>
              <a:off x="0" y="2439"/>
              <a:ext cx="11397343" cy="4537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7"/>
            <p:cNvSpPr txBox="1"/>
            <p:nvPr/>
          </p:nvSpPr>
          <p:spPr>
            <a:xfrm>
              <a:off x="0" y="2439"/>
              <a:ext cx="11397343" cy="453787"/>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imes New Roman"/>
                <a:buNone/>
              </a:pPr>
              <a:r>
                <a:rPr lang="en-US" sz="1400">
                  <a:solidFill>
                    <a:schemeClr val="dk1"/>
                  </a:solidFill>
                  <a:latin typeface="Times New Roman"/>
                  <a:ea typeface="Times New Roman"/>
                  <a:cs typeface="Times New Roman"/>
                  <a:sym typeface="Times New Roman"/>
                </a:rPr>
                <a:t>Browning, B. R., McDermott, R. C., &amp; Scaffa, M. E. (2019). Transcendent characteristics as predictors of counselor professional quality of life. </a:t>
              </a:r>
              <a:r>
                <a:rPr i="1" lang="en-US" sz="1400">
                  <a:solidFill>
                    <a:schemeClr val="dk1"/>
                  </a:solidFill>
                  <a:latin typeface="Times New Roman"/>
                  <a:ea typeface="Times New Roman"/>
                  <a:cs typeface="Times New Roman"/>
                  <a:sym typeface="Times New Roman"/>
                </a:rPr>
                <a:t>Journal of Mental Health Counseling, 41</a:t>
              </a:r>
              <a:r>
                <a:rPr lang="en-US" sz="1400">
                  <a:solidFill>
                    <a:schemeClr val="dk1"/>
                  </a:solidFill>
                  <a:latin typeface="Times New Roman"/>
                  <a:ea typeface="Times New Roman"/>
                  <a:cs typeface="Times New Roman"/>
                  <a:sym typeface="Times New Roman"/>
                </a:rPr>
                <a:t>(1), 51-64.</a:t>
              </a:r>
              <a:endParaRPr/>
            </a:p>
          </p:txBody>
        </p:sp>
        <p:cxnSp>
          <p:nvCxnSpPr>
            <p:cNvPr id="396" name="Google Shape;396;p37"/>
            <p:cNvCxnSpPr/>
            <p:nvPr/>
          </p:nvCxnSpPr>
          <p:spPr>
            <a:xfrm>
              <a:off x="0" y="456227"/>
              <a:ext cx="11397343" cy="0"/>
            </a:xfrm>
            <a:prstGeom prst="straightConnector1">
              <a:avLst/>
            </a:prstGeom>
            <a:solidFill>
              <a:srgbClr val="D67E1C"/>
            </a:solidFill>
            <a:ln cap="rnd" cmpd="sng" w="15875">
              <a:solidFill>
                <a:srgbClr val="D67E1C"/>
              </a:solidFill>
              <a:prstDash val="solid"/>
              <a:round/>
              <a:headEnd len="sm" w="sm" type="none"/>
              <a:tailEnd len="sm" w="sm" type="none"/>
            </a:ln>
          </p:spPr>
        </p:cxnSp>
        <p:sp>
          <p:nvSpPr>
            <p:cNvPr id="397" name="Google Shape;397;p37"/>
            <p:cNvSpPr/>
            <p:nvPr/>
          </p:nvSpPr>
          <p:spPr>
            <a:xfrm>
              <a:off x="0" y="456227"/>
              <a:ext cx="11397343" cy="4537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7"/>
            <p:cNvSpPr txBox="1"/>
            <p:nvPr/>
          </p:nvSpPr>
          <p:spPr>
            <a:xfrm>
              <a:off x="0" y="456227"/>
              <a:ext cx="11397343" cy="453787"/>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imes New Roman"/>
                <a:buNone/>
              </a:pPr>
              <a:r>
                <a:rPr lang="en-US" sz="1400">
                  <a:solidFill>
                    <a:schemeClr val="dk1"/>
                  </a:solidFill>
                  <a:latin typeface="Times New Roman"/>
                  <a:ea typeface="Times New Roman"/>
                  <a:cs typeface="Times New Roman"/>
                  <a:sym typeface="Times New Roman"/>
                </a:rPr>
                <a:t>Ellis, T. E., &amp; Patel, A. B. (2012). Client Suicide: What now? </a:t>
              </a:r>
              <a:r>
                <a:rPr i="1" lang="en-US" sz="1400">
                  <a:solidFill>
                    <a:schemeClr val="dk1"/>
                  </a:solidFill>
                  <a:latin typeface="Times New Roman"/>
                  <a:ea typeface="Times New Roman"/>
                  <a:cs typeface="Times New Roman"/>
                  <a:sym typeface="Times New Roman"/>
                </a:rPr>
                <a:t>Cognitive and Behavioral Practice, 19, </a:t>
              </a:r>
              <a:r>
                <a:rPr lang="en-US" sz="1400">
                  <a:solidFill>
                    <a:schemeClr val="dk1"/>
                  </a:solidFill>
                  <a:latin typeface="Times New Roman"/>
                  <a:ea typeface="Times New Roman"/>
                  <a:cs typeface="Times New Roman"/>
                  <a:sym typeface="Times New Roman"/>
                </a:rPr>
                <a:t>277-287.</a:t>
              </a:r>
              <a:r>
                <a:rPr i="1"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p:txBody>
        </p:sp>
        <p:cxnSp>
          <p:nvCxnSpPr>
            <p:cNvPr id="399" name="Google Shape;399;p37"/>
            <p:cNvCxnSpPr/>
            <p:nvPr/>
          </p:nvCxnSpPr>
          <p:spPr>
            <a:xfrm>
              <a:off x="0" y="910014"/>
              <a:ext cx="11397343" cy="0"/>
            </a:xfrm>
            <a:prstGeom prst="straightConnector1">
              <a:avLst/>
            </a:prstGeom>
            <a:solidFill>
              <a:srgbClr val="CF8022"/>
            </a:solidFill>
            <a:ln cap="rnd" cmpd="sng" w="15875">
              <a:solidFill>
                <a:srgbClr val="CF8022"/>
              </a:solidFill>
              <a:prstDash val="solid"/>
              <a:round/>
              <a:headEnd len="sm" w="sm" type="none"/>
              <a:tailEnd len="sm" w="sm" type="none"/>
            </a:ln>
          </p:spPr>
        </p:cxnSp>
        <p:sp>
          <p:nvSpPr>
            <p:cNvPr id="400" name="Google Shape;400;p37"/>
            <p:cNvSpPr/>
            <p:nvPr/>
          </p:nvSpPr>
          <p:spPr>
            <a:xfrm>
              <a:off x="0" y="910014"/>
              <a:ext cx="11397343" cy="4537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7"/>
            <p:cNvSpPr txBox="1"/>
            <p:nvPr/>
          </p:nvSpPr>
          <p:spPr>
            <a:xfrm>
              <a:off x="0" y="910014"/>
              <a:ext cx="11397343" cy="453787"/>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imes New Roman"/>
                <a:buNone/>
              </a:pPr>
              <a:r>
                <a:rPr lang="en-US" sz="1400">
                  <a:solidFill>
                    <a:schemeClr val="dk1"/>
                  </a:solidFill>
                  <a:latin typeface="Times New Roman"/>
                  <a:ea typeface="Times New Roman"/>
                  <a:cs typeface="Times New Roman"/>
                  <a:sym typeface="Times New Roman"/>
                </a:rPr>
                <a:t>Figley, C. R. (2002). </a:t>
              </a:r>
              <a:r>
                <a:rPr i="1" lang="en-US" sz="1400">
                  <a:solidFill>
                    <a:schemeClr val="dk1"/>
                  </a:solidFill>
                  <a:latin typeface="Times New Roman"/>
                  <a:ea typeface="Times New Roman"/>
                  <a:cs typeface="Times New Roman"/>
                  <a:sym typeface="Times New Roman"/>
                </a:rPr>
                <a:t>Treating compassion fatigue. </a:t>
              </a:r>
              <a:r>
                <a:rPr lang="en-US" sz="1400">
                  <a:solidFill>
                    <a:schemeClr val="dk1"/>
                  </a:solidFill>
                  <a:latin typeface="Times New Roman"/>
                  <a:ea typeface="Times New Roman"/>
                  <a:cs typeface="Times New Roman"/>
                  <a:sym typeface="Times New Roman"/>
                </a:rPr>
                <a:t>New York, NY: Routledge. </a:t>
              </a:r>
              <a:endParaRPr/>
            </a:p>
          </p:txBody>
        </p:sp>
        <p:cxnSp>
          <p:nvCxnSpPr>
            <p:cNvPr id="402" name="Google Shape;402;p37"/>
            <p:cNvCxnSpPr/>
            <p:nvPr/>
          </p:nvCxnSpPr>
          <p:spPr>
            <a:xfrm>
              <a:off x="0" y="1363802"/>
              <a:ext cx="11397343" cy="0"/>
            </a:xfrm>
            <a:prstGeom prst="straightConnector1">
              <a:avLst/>
            </a:prstGeom>
            <a:solidFill>
              <a:srgbClr val="C98228"/>
            </a:solidFill>
            <a:ln cap="rnd" cmpd="sng" w="15875">
              <a:solidFill>
                <a:srgbClr val="C98228"/>
              </a:solidFill>
              <a:prstDash val="solid"/>
              <a:round/>
              <a:headEnd len="sm" w="sm" type="none"/>
              <a:tailEnd len="sm" w="sm" type="none"/>
            </a:ln>
          </p:spPr>
        </p:cxnSp>
        <p:sp>
          <p:nvSpPr>
            <p:cNvPr id="403" name="Google Shape;403;p37"/>
            <p:cNvSpPr/>
            <p:nvPr/>
          </p:nvSpPr>
          <p:spPr>
            <a:xfrm>
              <a:off x="0" y="1363802"/>
              <a:ext cx="11397343" cy="4537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7"/>
            <p:cNvSpPr txBox="1"/>
            <p:nvPr/>
          </p:nvSpPr>
          <p:spPr>
            <a:xfrm>
              <a:off x="0" y="1363802"/>
              <a:ext cx="11397343" cy="453787"/>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imes New Roman"/>
                <a:buNone/>
              </a:pPr>
              <a:r>
                <a:rPr lang="en-US" sz="1400">
                  <a:solidFill>
                    <a:schemeClr val="dk1"/>
                  </a:solidFill>
                  <a:latin typeface="Times New Roman"/>
                  <a:ea typeface="Times New Roman"/>
                  <a:cs typeface="Times New Roman"/>
                  <a:sym typeface="Times New Roman"/>
                </a:rPr>
                <a:t>Figley, C. R. (1995). </a:t>
              </a:r>
              <a:r>
                <a:rPr i="1" lang="en-US" sz="1400">
                  <a:solidFill>
                    <a:schemeClr val="dk1"/>
                  </a:solidFill>
                  <a:latin typeface="Times New Roman"/>
                  <a:ea typeface="Times New Roman"/>
                  <a:cs typeface="Times New Roman"/>
                  <a:sym typeface="Times New Roman"/>
                </a:rPr>
                <a:t>Compassion fatigue: Coping with secondary traumatic stress disorder in those who treat the traumatized. </a:t>
              </a:r>
              <a:r>
                <a:rPr lang="en-US" sz="1400">
                  <a:solidFill>
                    <a:schemeClr val="dk1"/>
                  </a:solidFill>
                  <a:latin typeface="Times New Roman"/>
                  <a:ea typeface="Times New Roman"/>
                  <a:cs typeface="Times New Roman"/>
                  <a:sym typeface="Times New Roman"/>
                </a:rPr>
                <a:t>New York, NY: Routledge.</a:t>
              </a:r>
              <a:endParaRPr/>
            </a:p>
          </p:txBody>
        </p:sp>
        <p:cxnSp>
          <p:nvCxnSpPr>
            <p:cNvPr id="405" name="Google Shape;405;p37"/>
            <p:cNvCxnSpPr/>
            <p:nvPr/>
          </p:nvCxnSpPr>
          <p:spPr>
            <a:xfrm>
              <a:off x="0" y="1817590"/>
              <a:ext cx="11397343" cy="0"/>
            </a:xfrm>
            <a:prstGeom prst="straightConnector1">
              <a:avLst/>
            </a:prstGeom>
            <a:solidFill>
              <a:srgbClr val="C3822E"/>
            </a:solidFill>
            <a:ln cap="rnd" cmpd="sng" w="15875">
              <a:solidFill>
                <a:srgbClr val="C3822E"/>
              </a:solidFill>
              <a:prstDash val="solid"/>
              <a:round/>
              <a:headEnd len="sm" w="sm" type="none"/>
              <a:tailEnd len="sm" w="sm" type="none"/>
            </a:ln>
          </p:spPr>
        </p:cxnSp>
        <p:sp>
          <p:nvSpPr>
            <p:cNvPr id="406" name="Google Shape;406;p37"/>
            <p:cNvSpPr/>
            <p:nvPr/>
          </p:nvSpPr>
          <p:spPr>
            <a:xfrm>
              <a:off x="0" y="1817590"/>
              <a:ext cx="11397343" cy="4537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7"/>
            <p:cNvSpPr txBox="1"/>
            <p:nvPr/>
          </p:nvSpPr>
          <p:spPr>
            <a:xfrm>
              <a:off x="0" y="1817590"/>
              <a:ext cx="11397343" cy="453787"/>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imes New Roman"/>
                <a:buNone/>
              </a:pPr>
              <a:r>
                <a:rPr lang="en-US" sz="1400">
                  <a:solidFill>
                    <a:schemeClr val="dk1"/>
                  </a:solidFill>
                  <a:latin typeface="Times New Roman"/>
                  <a:ea typeface="Times New Roman"/>
                  <a:cs typeface="Times New Roman"/>
                  <a:sym typeface="Times New Roman"/>
                </a:rPr>
                <a:t>Gentry, E. (2016). </a:t>
              </a:r>
              <a:r>
                <a:rPr i="1" lang="en-US" sz="1400">
                  <a:solidFill>
                    <a:schemeClr val="dk1"/>
                  </a:solidFill>
                  <a:latin typeface="Times New Roman"/>
                  <a:ea typeface="Times New Roman"/>
                  <a:cs typeface="Times New Roman"/>
                  <a:sym typeface="Times New Roman"/>
                </a:rPr>
                <a:t>Forward-facing trauma therapy: Healing the Moral Wound. </a:t>
              </a:r>
              <a:r>
                <a:rPr lang="en-US" sz="1400">
                  <a:solidFill>
                    <a:schemeClr val="dk1"/>
                  </a:solidFill>
                  <a:latin typeface="Times New Roman"/>
                  <a:ea typeface="Times New Roman"/>
                  <a:cs typeface="Times New Roman"/>
                  <a:sym typeface="Times New Roman"/>
                </a:rPr>
                <a:t>Sarasota, FL: Compassion Unlimited.</a:t>
              </a:r>
              <a:endParaRPr/>
            </a:p>
          </p:txBody>
        </p:sp>
        <p:cxnSp>
          <p:nvCxnSpPr>
            <p:cNvPr id="408" name="Google Shape;408;p37"/>
            <p:cNvCxnSpPr/>
            <p:nvPr/>
          </p:nvCxnSpPr>
          <p:spPr>
            <a:xfrm>
              <a:off x="0" y="2271377"/>
              <a:ext cx="11397343" cy="0"/>
            </a:xfrm>
            <a:prstGeom prst="straightConnector1">
              <a:avLst/>
            </a:prstGeom>
            <a:solidFill>
              <a:srgbClr val="BC8334"/>
            </a:solidFill>
            <a:ln cap="rnd" cmpd="sng" w="15875">
              <a:solidFill>
                <a:srgbClr val="BC8334"/>
              </a:solidFill>
              <a:prstDash val="solid"/>
              <a:round/>
              <a:headEnd len="sm" w="sm" type="none"/>
              <a:tailEnd len="sm" w="sm" type="none"/>
            </a:ln>
          </p:spPr>
        </p:cxnSp>
        <p:sp>
          <p:nvSpPr>
            <p:cNvPr id="409" name="Google Shape;409;p37"/>
            <p:cNvSpPr/>
            <p:nvPr/>
          </p:nvSpPr>
          <p:spPr>
            <a:xfrm>
              <a:off x="0" y="2271377"/>
              <a:ext cx="11397343" cy="4537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7"/>
            <p:cNvSpPr txBox="1"/>
            <p:nvPr/>
          </p:nvSpPr>
          <p:spPr>
            <a:xfrm>
              <a:off x="0" y="2271377"/>
              <a:ext cx="11397343" cy="453787"/>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imes New Roman"/>
                <a:buNone/>
              </a:pPr>
              <a:r>
                <a:rPr lang="en-US" sz="1400">
                  <a:solidFill>
                    <a:schemeClr val="dk1"/>
                  </a:solidFill>
                  <a:latin typeface="Times New Roman"/>
                  <a:ea typeface="Times New Roman"/>
                  <a:cs typeface="Times New Roman"/>
                  <a:sym typeface="Times New Roman"/>
                </a:rPr>
                <a:t>Michalchuk, S., &amp; Martin, S. L. (2018). Vicarious resilience and growth in psychologists who work with trauma survivors: An interpretive phenomenological analysis. </a:t>
              </a:r>
              <a:r>
                <a:rPr i="1" lang="en-US" sz="1400">
                  <a:solidFill>
                    <a:schemeClr val="dk1"/>
                  </a:solidFill>
                  <a:latin typeface="Times New Roman"/>
                  <a:ea typeface="Times New Roman"/>
                  <a:cs typeface="Times New Roman"/>
                  <a:sym typeface="Times New Roman"/>
                </a:rPr>
                <a:t>Professional Psychology: Research and Practice. </a:t>
              </a:r>
              <a:r>
                <a:rPr lang="en-US" sz="1400">
                  <a:solidFill>
                    <a:schemeClr val="dk1"/>
                  </a:solidFill>
                  <a:latin typeface="Times New Roman"/>
                  <a:ea typeface="Times New Roman"/>
                  <a:cs typeface="Times New Roman"/>
                  <a:sym typeface="Times New Roman"/>
                </a:rPr>
                <a:t>Advance online publication, doi:10.1037/pro0000212.</a:t>
              </a:r>
              <a:endParaRPr/>
            </a:p>
          </p:txBody>
        </p:sp>
        <p:cxnSp>
          <p:nvCxnSpPr>
            <p:cNvPr id="411" name="Google Shape;411;p37"/>
            <p:cNvCxnSpPr/>
            <p:nvPr/>
          </p:nvCxnSpPr>
          <p:spPr>
            <a:xfrm>
              <a:off x="0" y="2725165"/>
              <a:ext cx="11397343" cy="0"/>
            </a:xfrm>
            <a:prstGeom prst="straightConnector1">
              <a:avLst/>
            </a:prstGeom>
            <a:solidFill>
              <a:srgbClr val="B6833A"/>
            </a:solidFill>
            <a:ln cap="rnd" cmpd="sng" w="15875">
              <a:solidFill>
                <a:srgbClr val="B6833A"/>
              </a:solidFill>
              <a:prstDash val="solid"/>
              <a:round/>
              <a:headEnd len="sm" w="sm" type="none"/>
              <a:tailEnd len="sm" w="sm" type="none"/>
            </a:ln>
          </p:spPr>
        </p:cxnSp>
        <p:sp>
          <p:nvSpPr>
            <p:cNvPr id="412" name="Google Shape;412;p37"/>
            <p:cNvSpPr/>
            <p:nvPr/>
          </p:nvSpPr>
          <p:spPr>
            <a:xfrm>
              <a:off x="0" y="2725165"/>
              <a:ext cx="11397343" cy="4537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7"/>
            <p:cNvSpPr txBox="1"/>
            <p:nvPr/>
          </p:nvSpPr>
          <p:spPr>
            <a:xfrm>
              <a:off x="0" y="2725165"/>
              <a:ext cx="11397343" cy="453787"/>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imes New Roman"/>
                <a:buNone/>
              </a:pPr>
              <a:r>
                <a:rPr lang="en-US" sz="1400">
                  <a:solidFill>
                    <a:schemeClr val="dk1"/>
                  </a:solidFill>
                  <a:latin typeface="Times New Roman"/>
                  <a:ea typeface="Times New Roman"/>
                  <a:cs typeface="Times New Roman"/>
                  <a:sym typeface="Times New Roman"/>
                </a:rPr>
                <a:t>Perregrini, M. (2019). Combatting compassion fatigue. </a:t>
              </a:r>
              <a:r>
                <a:rPr i="1" lang="en-US" sz="1400">
                  <a:solidFill>
                    <a:schemeClr val="dk1"/>
                  </a:solidFill>
                  <a:latin typeface="Times New Roman"/>
                  <a:ea typeface="Times New Roman"/>
                  <a:cs typeface="Times New Roman"/>
                  <a:sym typeface="Times New Roman"/>
                </a:rPr>
                <a:t>Nursing 2019</a:t>
              </a:r>
              <a:r>
                <a:rPr lang="en-US" sz="1400">
                  <a:solidFill>
                    <a:schemeClr val="dk1"/>
                  </a:solidFill>
                  <a:latin typeface="Times New Roman"/>
                  <a:ea typeface="Times New Roman"/>
                  <a:cs typeface="Times New Roman"/>
                  <a:sym typeface="Times New Roman"/>
                </a:rPr>
                <a:t>, </a:t>
              </a:r>
              <a:r>
                <a:rPr i="1" lang="en-US" sz="1400">
                  <a:solidFill>
                    <a:schemeClr val="dk1"/>
                  </a:solidFill>
                  <a:latin typeface="Times New Roman"/>
                  <a:ea typeface="Times New Roman"/>
                  <a:cs typeface="Times New Roman"/>
                  <a:sym typeface="Times New Roman"/>
                </a:rPr>
                <a:t>49 </a:t>
              </a:r>
              <a:r>
                <a:rPr lang="en-US" sz="1400">
                  <a:solidFill>
                    <a:schemeClr val="dk1"/>
                  </a:solidFill>
                  <a:latin typeface="Times New Roman"/>
                  <a:ea typeface="Times New Roman"/>
                  <a:cs typeface="Times New Roman"/>
                  <a:sym typeface="Times New Roman"/>
                </a:rPr>
                <a:t>(2), 51-54.</a:t>
              </a:r>
              <a:endParaRPr/>
            </a:p>
          </p:txBody>
        </p:sp>
        <p:cxnSp>
          <p:nvCxnSpPr>
            <p:cNvPr id="414" name="Google Shape;414;p37"/>
            <p:cNvCxnSpPr/>
            <p:nvPr/>
          </p:nvCxnSpPr>
          <p:spPr>
            <a:xfrm>
              <a:off x="0" y="3178952"/>
              <a:ext cx="11397343" cy="0"/>
            </a:xfrm>
            <a:prstGeom prst="straightConnector1">
              <a:avLst/>
            </a:prstGeom>
            <a:solidFill>
              <a:srgbClr val="AF833F"/>
            </a:solidFill>
            <a:ln cap="rnd" cmpd="sng" w="15875">
              <a:solidFill>
                <a:srgbClr val="AF833F"/>
              </a:solidFill>
              <a:prstDash val="solid"/>
              <a:round/>
              <a:headEnd len="sm" w="sm" type="none"/>
              <a:tailEnd len="sm" w="sm" type="none"/>
            </a:ln>
          </p:spPr>
        </p:cxnSp>
        <p:sp>
          <p:nvSpPr>
            <p:cNvPr id="415" name="Google Shape;415;p37"/>
            <p:cNvSpPr/>
            <p:nvPr/>
          </p:nvSpPr>
          <p:spPr>
            <a:xfrm>
              <a:off x="0" y="3178952"/>
              <a:ext cx="11397343" cy="4537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7"/>
            <p:cNvSpPr txBox="1"/>
            <p:nvPr/>
          </p:nvSpPr>
          <p:spPr>
            <a:xfrm>
              <a:off x="0" y="3178952"/>
              <a:ext cx="11397343" cy="453787"/>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imes New Roman"/>
                <a:buNone/>
              </a:pPr>
              <a:r>
                <a:rPr lang="en-US" sz="1400">
                  <a:solidFill>
                    <a:schemeClr val="dk1"/>
                  </a:solidFill>
                  <a:latin typeface="Times New Roman"/>
                  <a:ea typeface="Times New Roman"/>
                  <a:cs typeface="Times New Roman"/>
                  <a:sym typeface="Times New Roman"/>
                </a:rPr>
                <a:t>Sherba, R. T., Linley, J. V., Coxe, K. A., &amp; Gersper, B. E. (2018). Impact of client suicide on social workers and counselors. </a:t>
              </a:r>
              <a:r>
                <a:rPr i="1" lang="en-US" sz="1400">
                  <a:solidFill>
                    <a:schemeClr val="dk1"/>
                  </a:solidFill>
                  <a:latin typeface="Times New Roman"/>
                  <a:ea typeface="Times New Roman"/>
                  <a:cs typeface="Times New Roman"/>
                  <a:sym typeface="Times New Roman"/>
                </a:rPr>
                <a:t>Social Work in Mental Health</a:t>
              </a:r>
              <a:r>
                <a:rPr lang="en-US" sz="1400">
                  <a:solidFill>
                    <a:schemeClr val="dk1"/>
                  </a:solidFill>
                  <a:latin typeface="Times New Roman"/>
                  <a:ea typeface="Times New Roman"/>
                  <a:cs typeface="Times New Roman"/>
                  <a:sym typeface="Times New Roman"/>
                </a:rPr>
                <a:t>, doi:10.1080/15332985.2018.1550028</a:t>
              </a:r>
              <a:endParaRPr/>
            </a:p>
          </p:txBody>
        </p:sp>
        <p:cxnSp>
          <p:nvCxnSpPr>
            <p:cNvPr id="417" name="Google Shape;417;p37"/>
            <p:cNvCxnSpPr/>
            <p:nvPr/>
          </p:nvCxnSpPr>
          <p:spPr>
            <a:xfrm>
              <a:off x="0" y="3632740"/>
              <a:ext cx="11397343" cy="0"/>
            </a:xfrm>
            <a:prstGeom prst="straightConnector1">
              <a:avLst/>
            </a:prstGeom>
            <a:solidFill>
              <a:srgbClr val="A98345"/>
            </a:solidFill>
            <a:ln cap="rnd" cmpd="sng" w="15875">
              <a:solidFill>
                <a:srgbClr val="A98345"/>
              </a:solidFill>
              <a:prstDash val="solid"/>
              <a:round/>
              <a:headEnd len="sm" w="sm" type="none"/>
              <a:tailEnd len="sm" w="sm" type="none"/>
            </a:ln>
          </p:spPr>
        </p:cxnSp>
        <p:sp>
          <p:nvSpPr>
            <p:cNvPr id="418" name="Google Shape;418;p37"/>
            <p:cNvSpPr/>
            <p:nvPr/>
          </p:nvSpPr>
          <p:spPr>
            <a:xfrm>
              <a:off x="0" y="3632740"/>
              <a:ext cx="11397343" cy="4537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7"/>
            <p:cNvSpPr txBox="1"/>
            <p:nvPr/>
          </p:nvSpPr>
          <p:spPr>
            <a:xfrm>
              <a:off x="0" y="3632740"/>
              <a:ext cx="11397343" cy="453787"/>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imes New Roman"/>
                <a:buNone/>
              </a:pPr>
              <a:r>
                <a:rPr lang="en-US" sz="1400">
                  <a:solidFill>
                    <a:schemeClr val="dk1"/>
                  </a:solidFill>
                  <a:latin typeface="Times New Roman"/>
                  <a:ea typeface="Times New Roman"/>
                  <a:cs typeface="Times New Roman"/>
                  <a:sym typeface="Times New Roman"/>
                </a:rPr>
                <a:t>Teater, M., &amp; Ludgate, J. (2014). </a:t>
              </a:r>
              <a:r>
                <a:rPr i="1" lang="en-US" sz="1400">
                  <a:solidFill>
                    <a:schemeClr val="dk1"/>
                  </a:solidFill>
                  <a:latin typeface="Times New Roman"/>
                  <a:ea typeface="Times New Roman"/>
                  <a:cs typeface="Times New Roman"/>
                  <a:sym typeface="Times New Roman"/>
                </a:rPr>
                <a:t>Overcoming compassion fatigue: A practical resilience workbook. </a:t>
              </a:r>
              <a:r>
                <a:rPr lang="en-US" sz="1400">
                  <a:solidFill>
                    <a:schemeClr val="dk1"/>
                  </a:solidFill>
                  <a:latin typeface="Times New Roman"/>
                  <a:ea typeface="Times New Roman"/>
                  <a:cs typeface="Times New Roman"/>
                  <a:sym typeface="Times New Roman"/>
                </a:rPr>
                <a:t>Eau Claire, WI: PESI.</a:t>
              </a:r>
              <a:endParaRPr/>
            </a:p>
          </p:txBody>
        </p:sp>
        <p:cxnSp>
          <p:nvCxnSpPr>
            <p:cNvPr id="420" name="Google Shape;420;p37"/>
            <p:cNvCxnSpPr/>
            <p:nvPr/>
          </p:nvCxnSpPr>
          <p:spPr>
            <a:xfrm>
              <a:off x="0" y="4086528"/>
              <a:ext cx="11397343" cy="0"/>
            </a:xfrm>
            <a:prstGeom prst="straightConnector1">
              <a:avLst/>
            </a:prstGeom>
            <a:solidFill>
              <a:srgbClr val="A4834A"/>
            </a:solidFill>
            <a:ln cap="rnd" cmpd="sng" w="15875">
              <a:solidFill>
                <a:srgbClr val="A4834A"/>
              </a:solidFill>
              <a:prstDash val="solid"/>
              <a:round/>
              <a:headEnd len="sm" w="sm" type="none"/>
              <a:tailEnd len="sm" w="sm" type="none"/>
            </a:ln>
          </p:spPr>
        </p:cxnSp>
        <p:sp>
          <p:nvSpPr>
            <p:cNvPr id="421" name="Google Shape;421;p37"/>
            <p:cNvSpPr/>
            <p:nvPr/>
          </p:nvSpPr>
          <p:spPr>
            <a:xfrm>
              <a:off x="0" y="4086528"/>
              <a:ext cx="11397343" cy="4537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7"/>
            <p:cNvSpPr txBox="1"/>
            <p:nvPr/>
          </p:nvSpPr>
          <p:spPr>
            <a:xfrm>
              <a:off x="0" y="4086528"/>
              <a:ext cx="11397343" cy="453787"/>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imes New Roman"/>
                <a:buNone/>
              </a:pPr>
              <a:r>
                <a:rPr lang="en-US" sz="1400">
                  <a:solidFill>
                    <a:schemeClr val="dk1"/>
                  </a:solidFill>
                  <a:latin typeface="Times New Roman"/>
                  <a:ea typeface="Times New Roman"/>
                  <a:cs typeface="Times New Roman"/>
                  <a:sym typeface="Times New Roman"/>
                </a:rPr>
                <a:t>Van der Merwe, A., &amp; Hunt, X. (2019). Secondary trauma among trauma researchers: Lessons from the field. </a:t>
              </a:r>
              <a:r>
                <a:rPr i="1" lang="en-US" sz="1400">
                  <a:solidFill>
                    <a:schemeClr val="dk1"/>
                  </a:solidFill>
                  <a:latin typeface="Times New Roman"/>
                  <a:ea typeface="Times New Roman"/>
                  <a:cs typeface="Times New Roman"/>
                  <a:sym typeface="Times New Roman"/>
                </a:rPr>
                <a:t>Psychological Trauma: Theory, Research, Practice, and Policy, 11</a:t>
              </a:r>
              <a:r>
                <a:rPr lang="en-US" sz="1400">
                  <a:solidFill>
                    <a:schemeClr val="dk1"/>
                  </a:solidFill>
                  <a:latin typeface="Times New Roman"/>
                  <a:ea typeface="Times New Roman"/>
                  <a:cs typeface="Times New Roman"/>
                  <a:sym typeface="Times New Roman"/>
                </a:rPr>
                <a:t>(1), 10-18.</a:t>
              </a:r>
              <a:endParaRPr/>
            </a:p>
          </p:txBody>
        </p:sp>
        <p:cxnSp>
          <p:nvCxnSpPr>
            <p:cNvPr id="423" name="Google Shape;423;p37"/>
            <p:cNvCxnSpPr/>
            <p:nvPr/>
          </p:nvCxnSpPr>
          <p:spPr>
            <a:xfrm>
              <a:off x="0" y="4540315"/>
              <a:ext cx="11397343" cy="0"/>
            </a:xfrm>
            <a:prstGeom prst="straightConnector1">
              <a:avLst/>
            </a:prstGeom>
            <a:solidFill>
              <a:srgbClr val="9E814F"/>
            </a:solidFill>
            <a:ln cap="rnd" cmpd="sng" w="15875">
              <a:solidFill>
                <a:srgbClr val="9E814F"/>
              </a:solidFill>
              <a:prstDash val="solid"/>
              <a:round/>
              <a:headEnd len="sm" w="sm" type="none"/>
              <a:tailEnd len="sm" w="sm" type="none"/>
            </a:ln>
          </p:spPr>
        </p:cxnSp>
        <p:sp>
          <p:nvSpPr>
            <p:cNvPr id="424" name="Google Shape;424;p37"/>
            <p:cNvSpPr/>
            <p:nvPr/>
          </p:nvSpPr>
          <p:spPr>
            <a:xfrm>
              <a:off x="0" y="4540315"/>
              <a:ext cx="11397343" cy="4537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7"/>
            <p:cNvSpPr txBox="1"/>
            <p:nvPr/>
          </p:nvSpPr>
          <p:spPr>
            <a:xfrm>
              <a:off x="0" y="4540315"/>
              <a:ext cx="11397343" cy="453787"/>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Times New Roman"/>
                <a:buNone/>
              </a:pPr>
              <a:r>
                <a:rPr lang="en-US" sz="1400">
                  <a:solidFill>
                    <a:schemeClr val="dk1"/>
                  </a:solidFill>
                  <a:latin typeface="Times New Roman"/>
                  <a:ea typeface="Times New Roman"/>
                  <a:cs typeface="Times New Roman"/>
                  <a:sym typeface="Times New Roman"/>
                </a:rPr>
                <a:t>Whisenhunt, J. L., DuFresne, R. M., Stargell, N. A., Rovnak, A., Zoldan, C. A., &amp; Kress, V. (2017). Supporting counselors after a client suicide: Creative supervision techniques. </a:t>
              </a:r>
              <a:r>
                <a:rPr i="1" lang="en-US" sz="1400">
                  <a:solidFill>
                    <a:schemeClr val="dk1"/>
                  </a:solidFill>
                  <a:latin typeface="Times New Roman"/>
                  <a:ea typeface="Times New Roman"/>
                  <a:cs typeface="Times New Roman"/>
                  <a:sym typeface="Times New Roman"/>
                </a:rPr>
                <a:t>Journal of Creativity in Mental Health, 12</a:t>
              </a:r>
              <a:r>
                <a:rPr lang="en-US" sz="1400">
                  <a:solidFill>
                    <a:schemeClr val="dk1"/>
                  </a:solidFill>
                  <a:latin typeface="Times New Roman"/>
                  <a:ea typeface="Times New Roman"/>
                  <a:cs typeface="Times New Roman"/>
                  <a:sym typeface="Times New Roman"/>
                </a:rPr>
                <a:t>(4), 451-467.</a:t>
              </a:r>
              <a:endParaRPr/>
            </a:p>
          </p:txBody>
        </p:sp>
      </p:grpSp>
      <p:sp>
        <p:nvSpPr>
          <p:cNvPr id="426" name="Google Shape;426;p37"/>
          <p:cNvSpPr txBox="1"/>
          <p:nvPr/>
        </p:nvSpPr>
        <p:spPr>
          <a:xfrm>
            <a:off x="14875330" y="2563586"/>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216" name="Shape 216"/>
        <p:cNvGrpSpPr/>
        <p:nvPr/>
      </p:nvGrpSpPr>
      <p:grpSpPr>
        <a:xfrm>
          <a:off x="0" y="0"/>
          <a:ext cx="0" cy="0"/>
          <a:chOff x="0" y="0"/>
          <a:chExt cx="0" cy="0"/>
        </a:xfrm>
      </p:grpSpPr>
      <p:sp>
        <p:nvSpPr>
          <p:cNvPr id="217" name="Google Shape;217;p21"/>
          <p:cNvSpPr txBox="1"/>
          <p:nvPr>
            <p:ph type="title"/>
          </p:nvPr>
        </p:nvSpPr>
        <p:spPr>
          <a:xfrm>
            <a:off x="2564350" y="295498"/>
            <a:ext cx="8911800" cy="128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4800"/>
              <a:buFont typeface="Times New Roman"/>
              <a:buNone/>
            </a:pPr>
            <a:r>
              <a:rPr lang="en-US" sz="4800">
                <a:latin typeface="Times New Roman"/>
                <a:ea typeface="Times New Roman"/>
                <a:cs typeface="Times New Roman"/>
                <a:sym typeface="Times New Roman"/>
              </a:rPr>
              <a:t>Learning Objectives</a:t>
            </a:r>
            <a:endParaRPr sz="4800"/>
          </a:p>
        </p:txBody>
      </p:sp>
      <p:grpSp>
        <p:nvGrpSpPr>
          <p:cNvPr id="218" name="Google Shape;218;p21"/>
          <p:cNvGrpSpPr/>
          <p:nvPr/>
        </p:nvGrpSpPr>
        <p:grpSpPr>
          <a:xfrm>
            <a:off x="1276349" y="1699021"/>
            <a:ext cx="10553699" cy="4617244"/>
            <a:chOff x="0" y="270271"/>
            <a:chExt cx="10553699" cy="4617244"/>
          </a:xfrm>
        </p:grpSpPr>
        <p:sp>
          <p:nvSpPr>
            <p:cNvPr id="219" name="Google Shape;219;p21"/>
            <p:cNvSpPr/>
            <p:nvPr/>
          </p:nvSpPr>
          <p:spPr>
            <a:xfrm>
              <a:off x="0" y="270271"/>
              <a:ext cx="3298031" cy="4617243"/>
            </a:xfrm>
            <a:prstGeom prst="rect">
              <a:avLst/>
            </a:prstGeom>
            <a:solidFill>
              <a:srgbClr val="E0CCCA">
                <a:alpha val="89803"/>
              </a:srgbClr>
            </a:solidFill>
            <a:ln cap="rnd" cmpd="sng" w="15875">
              <a:solidFill>
                <a:srgbClr val="E0CC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
            <p:cNvSpPr txBox="1"/>
            <p:nvPr/>
          </p:nvSpPr>
          <p:spPr>
            <a:xfrm>
              <a:off x="0" y="2024824"/>
              <a:ext cx="3298031" cy="2770346"/>
            </a:xfrm>
            <a:prstGeom prst="rect">
              <a:avLst/>
            </a:prstGeom>
            <a:noFill/>
            <a:ln>
              <a:noFill/>
            </a:ln>
          </p:spPr>
          <p:txBody>
            <a:bodyPr anchorCtr="0" anchor="t" bIns="330200" lIns="257125" spcFirstLastPara="1" rIns="257125" wrap="square" tIns="330200">
              <a:noAutofit/>
            </a:bodyPr>
            <a:lstStyle/>
            <a:p>
              <a:pPr indent="0" lvl="0" marL="0" marR="0" rtl="0" algn="l">
                <a:lnSpc>
                  <a:spcPct val="90000"/>
                </a:lnSpc>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Develop a clear understanding of what signs and symptoms demonstrate compassion fatigue, vicarious trauma, and burnout.</a:t>
              </a:r>
              <a:endParaRPr/>
            </a:p>
          </p:txBody>
        </p:sp>
        <p:sp>
          <p:nvSpPr>
            <p:cNvPr id="221" name="Google Shape;221;p21"/>
            <p:cNvSpPr/>
            <p:nvPr/>
          </p:nvSpPr>
          <p:spPr>
            <a:xfrm>
              <a:off x="956429" y="731995"/>
              <a:ext cx="1385173" cy="1385173"/>
            </a:xfrm>
            <a:prstGeom prst="ellipse">
              <a:avLst/>
            </a:prstGeom>
            <a:solidFill>
              <a:srgbClr val="A65E11"/>
            </a:solidFill>
            <a:ln cap="rnd" cmpd="sng" w="15875">
              <a:solidFill>
                <a:srgbClr val="A52F0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
            <p:cNvSpPr txBox="1"/>
            <p:nvPr/>
          </p:nvSpPr>
          <p:spPr>
            <a:xfrm>
              <a:off x="1159283" y="934849"/>
              <a:ext cx="979465" cy="979465"/>
            </a:xfrm>
            <a:prstGeom prst="rect">
              <a:avLst/>
            </a:prstGeom>
            <a:noFill/>
            <a:ln>
              <a:noFill/>
            </a:ln>
          </p:spPr>
          <p:txBody>
            <a:bodyPr anchorCtr="0" anchor="ctr" bIns="12700" lIns="107975" spcFirstLastPara="1" rIns="107975" wrap="square" tIns="12700">
              <a:noAutofit/>
            </a:bodyPr>
            <a:lstStyle/>
            <a:p>
              <a:pPr indent="0" lvl="0" marL="0" marR="0" rtl="0" algn="ctr">
                <a:lnSpc>
                  <a:spcPct val="90000"/>
                </a:lnSpc>
                <a:spcBef>
                  <a:spcPts val="0"/>
                </a:spcBef>
                <a:spcAft>
                  <a:spcPts val="0"/>
                </a:spcAft>
                <a:buClr>
                  <a:schemeClr val="lt1"/>
                </a:buClr>
                <a:buSzPts val="4800"/>
                <a:buFont typeface="Century Gothic"/>
                <a:buNone/>
              </a:pPr>
              <a:r>
                <a:rPr b="0" i="0" lang="en-US" sz="4800" u="none" cap="none" strike="noStrike">
                  <a:solidFill>
                    <a:schemeClr val="lt1"/>
                  </a:solidFill>
                  <a:latin typeface="Century Gothic"/>
                  <a:ea typeface="Century Gothic"/>
                  <a:cs typeface="Century Gothic"/>
                  <a:sym typeface="Century Gothic"/>
                </a:rPr>
                <a:t>1</a:t>
              </a:r>
              <a:endParaRPr/>
            </a:p>
          </p:txBody>
        </p:sp>
        <p:sp>
          <p:nvSpPr>
            <p:cNvPr id="223" name="Google Shape;223;p21"/>
            <p:cNvSpPr/>
            <p:nvPr/>
          </p:nvSpPr>
          <p:spPr>
            <a:xfrm>
              <a:off x="0" y="4887443"/>
              <a:ext cx="3298031" cy="72"/>
            </a:xfrm>
            <a:prstGeom prst="rect">
              <a:avLst/>
            </a:prstGeom>
            <a:solidFill>
              <a:srgbClr val="A52F0D"/>
            </a:solidFill>
            <a:ln cap="rnd" cmpd="sng" w="15875">
              <a:solidFill>
                <a:srgbClr val="A52F0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1"/>
            <p:cNvSpPr/>
            <p:nvPr/>
          </p:nvSpPr>
          <p:spPr>
            <a:xfrm>
              <a:off x="3627834" y="270271"/>
              <a:ext cx="3298031" cy="4617243"/>
            </a:xfrm>
            <a:prstGeom prst="rect">
              <a:avLst/>
            </a:prstGeom>
            <a:solidFill>
              <a:srgbClr val="E0CCCA">
                <a:alpha val="89803"/>
              </a:srgbClr>
            </a:solidFill>
            <a:ln cap="rnd" cmpd="sng" w="15875">
              <a:solidFill>
                <a:srgbClr val="E0CC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
            <p:cNvSpPr txBox="1"/>
            <p:nvPr/>
          </p:nvSpPr>
          <p:spPr>
            <a:xfrm>
              <a:off x="3627834" y="2024824"/>
              <a:ext cx="3298031" cy="2770346"/>
            </a:xfrm>
            <a:prstGeom prst="rect">
              <a:avLst/>
            </a:prstGeom>
            <a:noFill/>
            <a:ln>
              <a:noFill/>
            </a:ln>
          </p:spPr>
          <p:txBody>
            <a:bodyPr anchorCtr="0" anchor="t" bIns="330200" lIns="257125" spcFirstLastPara="1" rIns="257125" wrap="square" tIns="330200">
              <a:noAutofit/>
            </a:bodyPr>
            <a:lstStyle/>
            <a:p>
              <a:pPr indent="0" lvl="0" marL="0" marR="0" rtl="0" algn="l">
                <a:lnSpc>
                  <a:spcPct val="90000"/>
                </a:lnSpc>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Exhibit the ability to skillfully administer and interpret compassion fatigue assessments, such as the ProQOL, and the competence to recognize key resiliency skills for the prevention of compassion fatigue.</a:t>
              </a:r>
              <a:endParaRPr b="0" i="0" sz="2000" u="none" cap="none" strike="noStrike">
                <a:solidFill>
                  <a:schemeClr val="dk1"/>
                </a:solidFill>
                <a:latin typeface="Times New Roman"/>
                <a:ea typeface="Times New Roman"/>
                <a:cs typeface="Times New Roman"/>
                <a:sym typeface="Times New Roman"/>
              </a:endParaRPr>
            </a:p>
          </p:txBody>
        </p:sp>
        <p:sp>
          <p:nvSpPr>
            <p:cNvPr id="226" name="Google Shape;226;p21"/>
            <p:cNvSpPr/>
            <p:nvPr/>
          </p:nvSpPr>
          <p:spPr>
            <a:xfrm>
              <a:off x="4584263" y="731995"/>
              <a:ext cx="1385173" cy="1385173"/>
            </a:xfrm>
            <a:prstGeom prst="ellipse">
              <a:avLst/>
            </a:prstGeom>
            <a:solidFill>
              <a:srgbClr val="A65E11"/>
            </a:solidFill>
            <a:ln cap="rnd" cmpd="sng" w="15875">
              <a:solidFill>
                <a:srgbClr val="A52F0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1"/>
            <p:cNvSpPr txBox="1"/>
            <p:nvPr/>
          </p:nvSpPr>
          <p:spPr>
            <a:xfrm>
              <a:off x="4787117" y="934849"/>
              <a:ext cx="979465" cy="979465"/>
            </a:xfrm>
            <a:prstGeom prst="rect">
              <a:avLst/>
            </a:prstGeom>
            <a:noFill/>
            <a:ln>
              <a:noFill/>
            </a:ln>
          </p:spPr>
          <p:txBody>
            <a:bodyPr anchorCtr="0" anchor="ctr" bIns="12700" lIns="107975" spcFirstLastPara="1" rIns="107975" wrap="square" tIns="12700">
              <a:noAutofit/>
            </a:bodyPr>
            <a:lstStyle/>
            <a:p>
              <a:pPr indent="0" lvl="0" marL="0" marR="0" rtl="0" algn="ctr">
                <a:lnSpc>
                  <a:spcPct val="90000"/>
                </a:lnSpc>
                <a:spcBef>
                  <a:spcPts val="0"/>
                </a:spcBef>
                <a:spcAft>
                  <a:spcPts val="0"/>
                </a:spcAft>
                <a:buClr>
                  <a:schemeClr val="lt1"/>
                </a:buClr>
                <a:buSzPts val="4800"/>
                <a:buFont typeface="Century Gothic"/>
                <a:buNone/>
              </a:pPr>
              <a:r>
                <a:rPr b="0" i="0" lang="en-US" sz="4800" u="none" cap="none" strike="noStrike">
                  <a:solidFill>
                    <a:schemeClr val="lt1"/>
                  </a:solidFill>
                  <a:latin typeface="Century Gothic"/>
                  <a:ea typeface="Century Gothic"/>
                  <a:cs typeface="Century Gothic"/>
                  <a:sym typeface="Century Gothic"/>
                </a:rPr>
                <a:t>2</a:t>
              </a:r>
              <a:endParaRPr/>
            </a:p>
          </p:txBody>
        </p:sp>
        <p:sp>
          <p:nvSpPr>
            <p:cNvPr id="228" name="Google Shape;228;p21"/>
            <p:cNvSpPr/>
            <p:nvPr/>
          </p:nvSpPr>
          <p:spPr>
            <a:xfrm>
              <a:off x="3627834" y="4887443"/>
              <a:ext cx="3298031" cy="72"/>
            </a:xfrm>
            <a:prstGeom prst="rect">
              <a:avLst/>
            </a:prstGeom>
            <a:solidFill>
              <a:srgbClr val="A52F0D"/>
            </a:solidFill>
            <a:ln cap="rnd" cmpd="sng" w="15875">
              <a:solidFill>
                <a:srgbClr val="A52F0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
            <p:cNvSpPr/>
            <p:nvPr/>
          </p:nvSpPr>
          <p:spPr>
            <a:xfrm>
              <a:off x="7255668" y="270271"/>
              <a:ext cx="3298031" cy="4617243"/>
            </a:xfrm>
            <a:prstGeom prst="rect">
              <a:avLst/>
            </a:prstGeom>
            <a:solidFill>
              <a:srgbClr val="E0CCCA">
                <a:alpha val="89803"/>
              </a:srgbClr>
            </a:solidFill>
            <a:ln cap="rnd" cmpd="sng" w="15875">
              <a:solidFill>
                <a:srgbClr val="E0CC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1"/>
            <p:cNvSpPr txBox="1"/>
            <p:nvPr/>
          </p:nvSpPr>
          <p:spPr>
            <a:xfrm>
              <a:off x="7255668" y="2024824"/>
              <a:ext cx="3298031" cy="2770346"/>
            </a:xfrm>
            <a:prstGeom prst="rect">
              <a:avLst/>
            </a:prstGeom>
            <a:noFill/>
            <a:ln>
              <a:noFill/>
            </a:ln>
          </p:spPr>
          <p:txBody>
            <a:bodyPr anchorCtr="0" anchor="t" bIns="330200" lIns="257125" spcFirstLastPara="1" rIns="257125" wrap="square" tIns="330200">
              <a:noAutofit/>
            </a:bodyPr>
            <a:lstStyle/>
            <a:p>
              <a:pPr indent="0" lvl="0" marL="0" marR="0" rtl="0" algn="l">
                <a:lnSpc>
                  <a:spcPct val="90000"/>
                </a:lnSpc>
                <a:spcBef>
                  <a:spcPts val="0"/>
                </a:spcBef>
                <a:spcAft>
                  <a:spcPts val="0"/>
                </a:spcAft>
                <a:buClr>
                  <a:schemeClr val="dk1"/>
                </a:buClr>
                <a:buSzPts val="1800"/>
                <a:buFont typeface="Times New Roman"/>
                <a:buNone/>
              </a:pPr>
              <a:r>
                <a:rPr b="0" i="0" lang="en-US" sz="1800" u="none" cap="none" strike="noStrike">
                  <a:solidFill>
                    <a:schemeClr val="dk1"/>
                  </a:solidFill>
                  <a:latin typeface="Times New Roman"/>
                  <a:ea typeface="Times New Roman"/>
                  <a:cs typeface="Times New Roman"/>
                  <a:sym typeface="Times New Roman"/>
                </a:rPr>
                <a:t>Create an effective resiliency plan for addressing compassion fatigue, burnout, and vicarious trauma and demonstrate the ability to implement these new skills toward preventing compassion fatigue.</a:t>
              </a:r>
              <a:endParaRPr/>
            </a:p>
          </p:txBody>
        </p:sp>
        <p:sp>
          <p:nvSpPr>
            <p:cNvPr id="231" name="Google Shape;231;p21"/>
            <p:cNvSpPr/>
            <p:nvPr/>
          </p:nvSpPr>
          <p:spPr>
            <a:xfrm>
              <a:off x="8212097" y="731995"/>
              <a:ext cx="1385173" cy="1385173"/>
            </a:xfrm>
            <a:prstGeom prst="ellipse">
              <a:avLst/>
            </a:prstGeom>
            <a:solidFill>
              <a:srgbClr val="A65E11"/>
            </a:solidFill>
            <a:ln cap="rnd" cmpd="sng" w="15875">
              <a:solidFill>
                <a:srgbClr val="A52F0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1"/>
            <p:cNvSpPr txBox="1"/>
            <p:nvPr/>
          </p:nvSpPr>
          <p:spPr>
            <a:xfrm>
              <a:off x="8414951" y="934849"/>
              <a:ext cx="979465" cy="979465"/>
            </a:xfrm>
            <a:prstGeom prst="rect">
              <a:avLst/>
            </a:prstGeom>
            <a:noFill/>
            <a:ln>
              <a:noFill/>
            </a:ln>
          </p:spPr>
          <p:txBody>
            <a:bodyPr anchorCtr="0" anchor="ctr" bIns="12700" lIns="107975" spcFirstLastPara="1" rIns="107975" wrap="square" tIns="12700">
              <a:noAutofit/>
            </a:bodyPr>
            <a:lstStyle/>
            <a:p>
              <a:pPr indent="0" lvl="0" marL="0" marR="0" rtl="0" algn="ctr">
                <a:lnSpc>
                  <a:spcPct val="90000"/>
                </a:lnSpc>
                <a:spcBef>
                  <a:spcPts val="0"/>
                </a:spcBef>
                <a:spcAft>
                  <a:spcPts val="0"/>
                </a:spcAft>
                <a:buClr>
                  <a:schemeClr val="lt1"/>
                </a:buClr>
                <a:buSzPts val="4800"/>
                <a:buFont typeface="Century Gothic"/>
                <a:buNone/>
              </a:pPr>
              <a:r>
                <a:rPr b="0" i="0" lang="en-US" sz="4800" u="none" cap="none" strike="noStrike">
                  <a:solidFill>
                    <a:schemeClr val="lt1"/>
                  </a:solidFill>
                  <a:latin typeface="Century Gothic"/>
                  <a:ea typeface="Century Gothic"/>
                  <a:cs typeface="Century Gothic"/>
                  <a:sym typeface="Century Gothic"/>
                </a:rPr>
                <a:t>3</a:t>
              </a:r>
              <a:endParaRPr/>
            </a:p>
          </p:txBody>
        </p:sp>
        <p:sp>
          <p:nvSpPr>
            <p:cNvPr id="233" name="Google Shape;233;p21"/>
            <p:cNvSpPr/>
            <p:nvPr/>
          </p:nvSpPr>
          <p:spPr>
            <a:xfrm>
              <a:off x="7255668" y="4887443"/>
              <a:ext cx="3298031" cy="72"/>
            </a:xfrm>
            <a:prstGeom prst="rect">
              <a:avLst/>
            </a:prstGeom>
            <a:solidFill>
              <a:srgbClr val="A52F0D"/>
            </a:solidFill>
            <a:ln cap="rnd" cmpd="sng" w="15875">
              <a:solidFill>
                <a:srgbClr val="A52F0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EB5"/>
        </a:solidFill>
      </p:bgPr>
    </p:bg>
    <p:spTree>
      <p:nvGrpSpPr>
        <p:cNvPr id="238" name="Shape 238"/>
        <p:cNvGrpSpPr/>
        <p:nvPr/>
      </p:nvGrpSpPr>
      <p:grpSpPr>
        <a:xfrm>
          <a:off x="0" y="0"/>
          <a:ext cx="0" cy="0"/>
          <a:chOff x="0" y="0"/>
          <a:chExt cx="0" cy="0"/>
        </a:xfrm>
      </p:grpSpPr>
      <p:sp>
        <p:nvSpPr>
          <p:cNvPr id="239" name="Google Shape;239;p22"/>
          <p:cNvSpPr txBox="1"/>
          <p:nvPr>
            <p:ph type="ctrTitle"/>
          </p:nvPr>
        </p:nvSpPr>
        <p:spPr>
          <a:xfrm>
            <a:off x="1801085" y="409458"/>
            <a:ext cx="8361229" cy="117645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262626"/>
              </a:buClr>
              <a:buSzPts val="4800"/>
              <a:buFont typeface="Times New Roman"/>
              <a:buNone/>
            </a:pPr>
            <a:r>
              <a:rPr lang="en-US" sz="4800">
                <a:latin typeface="Times New Roman"/>
                <a:ea typeface="Times New Roman"/>
                <a:cs typeface="Times New Roman"/>
                <a:sym typeface="Times New Roman"/>
              </a:rPr>
              <a:t>What is Compassion Fatigue?</a:t>
            </a:r>
            <a:endParaRPr/>
          </a:p>
        </p:txBody>
      </p:sp>
      <p:sp>
        <p:nvSpPr>
          <p:cNvPr id="240" name="Google Shape;240;p22"/>
          <p:cNvSpPr txBox="1"/>
          <p:nvPr>
            <p:ph idx="1" type="subTitle"/>
          </p:nvPr>
        </p:nvSpPr>
        <p:spPr>
          <a:xfrm>
            <a:off x="2157413" y="1932189"/>
            <a:ext cx="8125691" cy="2754111"/>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2400"/>
              <a:buFont typeface="Arial"/>
              <a:buChar char="•"/>
            </a:pPr>
            <a:r>
              <a:rPr lang="en-US" sz="2400"/>
              <a:t>A state experienced by those helping people or animals in distress: it is an extreme state of tension and preoccupation with the suffering of those being helped to the degree that it can create a secondary traumatic stress for the helper.</a:t>
            </a:r>
            <a:endParaRPr/>
          </a:p>
          <a:p>
            <a:pPr indent="0" lvl="0" marL="0" rtl="0" algn="l">
              <a:spcBef>
                <a:spcPts val="1000"/>
              </a:spcBef>
              <a:spcAft>
                <a:spcPts val="0"/>
              </a:spcAft>
              <a:buSzPts val="1800"/>
              <a:buNone/>
            </a:pPr>
            <a:r>
              <a:rPr lang="en-US"/>
              <a:t>Charles Figley, Father of Psychosocial Stress &amp; Compassion Fatigue</a:t>
            </a:r>
            <a:endParaRPr/>
          </a:p>
          <a:p>
            <a:pPr indent="0" lvl="0" marL="0" rtl="0" algn="l">
              <a:spcBef>
                <a:spcPts val="1000"/>
              </a:spcBef>
              <a:spcAft>
                <a:spcPts val="0"/>
              </a:spcAft>
              <a:buSzPts val="1800"/>
              <a:buNone/>
            </a:pPr>
            <a:r>
              <a:rPr lang="en-US"/>
              <a:t>J. Eric Gentry, Board Certified Expert in Traumatic Stress</a:t>
            </a:r>
            <a:endParaRPr/>
          </a:p>
          <a:p>
            <a:pPr indent="0" lvl="0" marL="0" rtl="0" algn="l">
              <a:spcBef>
                <a:spcPts val="1000"/>
              </a:spcBef>
              <a:spcAft>
                <a:spcPts val="0"/>
              </a:spcAft>
              <a:buSzPts val="1000"/>
              <a:buNone/>
            </a:pPr>
            <a:r>
              <a:t/>
            </a:r>
            <a:endParaRPr sz="1000"/>
          </a:p>
          <a:p>
            <a:pPr indent="0" lvl="0" marL="0" rtl="0" algn="l">
              <a:spcBef>
                <a:spcPts val="1000"/>
              </a:spcBef>
              <a:spcAft>
                <a:spcPts val="0"/>
              </a:spcAft>
              <a:buSzPts val="1800"/>
              <a:buNone/>
            </a:pPr>
            <a:r>
              <a:t/>
            </a:r>
            <a:endParaRPr/>
          </a:p>
        </p:txBody>
      </p:sp>
      <p:sp>
        <p:nvSpPr>
          <p:cNvPr id="241" name="Google Shape;241;p22"/>
          <p:cNvSpPr txBox="1"/>
          <p:nvPr/>
        </p:nvSpPr>
        <p:spPr>
          <a:xfrm>
            <a:off x="1528762" y="5743575"/>
            <a:ext cx="1024413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entury Gothic"/>
                <a:ea typeface="Century Gothic"/>
                <a:cs typeface="Century Gothic"/>
                <a:sym typeface="Century Gothic"/>
              </a:rPr>
              <a:t>“There is a cost to caring for others in emotional pain.” (Figley, 1995)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3"/>
          <p:cNvSpPr txBox="1"/>
          <p:nvPr>
            <p:ph type="ctrTitle"/>
          </p:nvPr>
        </p:nvSpPr>
        <p:spPr>
          <a:xfrm>
            <a:off x="2686910" y="271462"/>
            <a:ext cx="7114315" cy="97155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262626"/>
              </a:buClr>
              <a:buSzPts val="4800"/>
              <a:buFont typeface="Times New Roman"/>
              <a:buNone/>
            </a:pPr>
            <a:r>
              <a:rPr lang="en-US" sz="4800">
                <a:latin typeface="Times New Roman"/>
                <a:ea typeface="Times New Roman"/>
                <a:cs typeface="Times New Roman"/>
                <a:sym typeface="Times New Roman"/>
              </a:rPr>
              <a:t>Compassion Fatigue</a:t>
            </a:r>
            <a:endParaRPr/>
          </a:p>
        </p:txBody>
      </p:sp>
      <p:sp>
        <p:nvSpPr>
          <p:cNvPr id="248" name="Google Shape;248;p23"/>
          <p:cNvSpPr txBox="1"/>
          <p:nvPr>
            <p:ph idx="1" type="subTitle"/>
          </p:nvPr>
        </p:nvSpPr>
        <p:spPr>
          <a:xfrm>
            <a:off x="1885950" y="1285875"/>
            <a:ext cx="9301200" cy="534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800"/>
              <a:buNone/>
            </a:pPr>
            <a:r>
              <a:rPr lang="en-US" sz="3800">
                <a:latin typeface="Times New Roman"/>
                <a:ea typeface="Times New Roman"/>
                <a:cs typeface="Times New Roman"/>
                <a:sym typeface="Times New Roman"/>
              </a:rPr>
              <a:t>The emotional residue or strain of exposure from working with those suffering from the consequences of traumatic events. </a:t>
            </a:r>
            <a:endParaRPr/>
          </a:p>
          <a:p>
            <a:pPr indent="0" lvl="0" marL="0" rtl="0" algn="l">
              <a:spcBef>
                <a:spcPts val="1000"/>
              </a:spcBef>
              <a:spcAft>
                <a:spcPts val="0"/>
              </a:spcAft>
              <a:buSzPts val="1000"/>
              <a:buNone/>
            </a:pPr>
            <a:r>
              <a:t/>
            </a:r>
            <a:endParaRPr sz="1000">
              <a:latin typeface="Times New Roman"/>
              <a:ea typeface="Times New Roman"/>
              <a:cs typeface="Times New Roman"/>
              <a:sym typeface="Times New Roman"/>
            </a:endParaRPr>
          </a:p>
          <a:p>
            <a:pPr indent="0" lvl="0" marL="0" rtl="0" algn="l">
              <a:spcBef>
                <a:spcPts val="1000"/>
              </a:spcBef>
              <a:spcAft>
                <a:spcPts val="0"/>
              </a:spcAft>
              <a:buSzPts val="2800"/>
              <a:buNone/>
            </a:pPr>
            <a:r>
              <a:rPr lang="en-US" sz="2800">
                <a:latin typeface="Times New Roman"/>
                <a:ea typeface="Times New Roman"/>
                <a:cs typeface="Times New Roman"/>
                <a:sym typeface="Times New Roman"/>
              </a:rPr>
              <a:t>Also known as - </a:t>
            </a:r>
            <a:r>
              <a:rPr lang="en-US">
                <a:latin typeface="Times New Roman"/>
                <a:ea typeface="Times New Roman"/>
                <a:cs typeface="Times New Roman"/>
                <a:sym typeface="Times New Roman"/>
              </a:rPr>
              <a:t>But very different definitions….</a:t>
            </a:r>
            <a:endParaRPr/>
          </a:p>
          <a:p>
            <a:pPr indent="0" lvl="0" marL="0" rtl="0" algn="ctr">
              <a:spcBef>
                <a:spcPts val="1000"/>
              </a:spcBef>
              <a:spcAft>
                <a:spcPts val="0"/>
              </a:spcAft>
              <a:buSzPts val="2800"/>
              <a:buNone/>
            </a:pPr>
            <a:r>
              <a:rPr i="1" lang="en-US" sz="3000">
                <a:solidFill>
                  <a:srgbClr val="FF0000"/>
                </a:solidFill>
                <a:latin typeface="Times New Roman"/>
                <a:ea typeface="Times New Roman"/>
                <a:cs typeface="Times New Roman"/>
                <a:sym typeface="Times New Roman"/>
              </a:rPr>
              <a:t>Vicarious Trauma </a:t>
            </a:r>
            <a:endParaRPr sz="3000"/>
          </a:p>
          <a:p>
            <a:pPr indent="0" lvl="0" marL="0" rtl="0" algn="ctr">
              <a:spcBef>
                <a:spcPts val="1000"/>
              </a:spcBef>
              <a:spcAft>
                <a:spcPts val="0"/>
              </a:spcAft>
              <a:buSzPts val="2800"/>
              <a:buNone/>
            </a:pPr>
            <a:r>
              <a:rPr i="1" lang="en-US" sz="3000">
                <a:solidFill>
                  <a:srgbClr val="FF3300"/>
                </a:solidFill>
                <a:latin typeface="Times New Roman"/>
                <a:ea typeface="Times New Roman"/>
                <a:cs typeface="Times New Roman"/>
                <a:sym typeface="Times New Roman"/>
              </a:rPr>
              <a:t>Secondary Traumatic Stress</a:t>
            </a:r>
            <a:endParaRPr sz="3000"/>
          </a:p>
          <a:p>
            <a:pPr indent="0" lvl="0" marL="0" rtl="0" algn="ctr">
              <a:spcBef>
                <a:spcPts val="1000"/>
              </a:spcBef>
              <a:spcAft>
                <a:spcPts val="0"/>
              </a:spcAft>
              <a:buSzPts val="2800"/>
              <a:buNone/>
            </a:pPr>
            <a:r>
              <a:rPr i="1" lang="en-US" sz="3000">
                <a:solidFill>
                  <a:srgbClr val="FF0000"/>
                </a:solidFill>
                <a:latin typeface="Times New Roman"/>
                <a:ea typeface="Times New Roman"/>
                <a:cs typeface="Times New Roman"/>
                <a:sym typeface="Times New Roman"/>
              </a:rPr>
              <a:t>Burnout</a:t>
            </a:r>
            <a:endParaRPr sz="3000"/>
          </a:p>
        </p:txBody>
      </p:sp>
      <p:sp>
        <p:nvSpPr>
          <p:cNvPr id="249" name="Google Shape;249;p23"/>
          <p:cNvSpPr txBox="1"/>
          <p:nvPr/>
        </p:nvSpPr>
        <p:spPr>
          <a:xfrm>
            <a:off x="4136574" y="6121850"/>
            <a:ext cx="36993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r>
              <a:rPr lang="en-US" sz="1800">
                <a:solidFill>
                  <a:schemeClr val="dk1"/>
                </a:solidFill>
                <a:latin typeface="Century Gothic"/>
                <a:ea typeface="Century Gothic"/>
                <a:cs typeface="Century Gothic"/>
                <a:sym typeface="Century Gothic"/>
              </a:rPr>
              <a:t>Figley,1995; Gentry, ___)</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2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3600"/>
              <a:buFont typeface="Century Gothic"/>
              <a:buNone/>
            </a:pPr>
            <a:r>
              <a:rPr lang="en-US"/>
              <a:t> </a:t>
            </a:r>
            <a:endParaRPr/>
          </a:p>
        </p:txBody>
      </p:sp>
      <p:sp>
        <p:nvSpPr>
          <p:cNvPr id="256" name="Google Shape;256;p24"/>
          <p:cNvSpPr txBox="1"/>
          <p:nvPr>
            <p:ph idx="1" type="body"/>
          </p:nvPr>
        </p:nvSpPr>
        <p:spPr>
          <a:xfrm>
            <a:off x="1469571" y="1859642"/>
            <a:ext cx="4724400" cy="272288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lang="en-US" sz="2400">
                <a:latin typeface="Times New Roman"/>
                <a:ea typeface="Times New Roman"/>
                <a:cs typeface="Times New Roman"/>
                <a:sym typeface="Times New Roman"/>
              </a:rPr>
              <a:t>“Caregivers who suffer from compassion fatigue may actually justify experiencing the symptoms as part of the act of, or cost of, caring.”</a:t>
            </a:r>
            <a:endParaRPr/>
          </a:p>
          <a:p>
            <a:pPr indent="-228600" lvl="0" marL="342900" rtl="0" algn="l">
              <a:spcBef>
                <a:spcPts val="1000"/>
              </a:spcBef>
              <a:spcAft>
                <a:spcPts val="0"/>
              </a:spcAft>
              <a:buSzPts val="1800"/>
              <a:buNone/>
            </a:pPr>
            <a:r>
              <a:t/>
            </a:r>
            <a:endParaRPr/>
          </a:p>
        </p:txBody>
      </p:sp>
      <p:sp>
        <p:nvSpPr>
          <p:cNvPr id="257" name="Google Shape;257;p24"/>
          <p:cNvSpPr txBox="1"/>
          <p:nvPr/>
        </p:nvSpPr>
        <p:spPr>
          <a:xfrm>
            <a:off x="3256292" y="6153775"/>
            <a:ext cx="26763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t>
            </a:r>
            <a:r>
              <a:rPr lang="en-US" sz="1600">
                <a:solidFill>
                  <a:schemeClr val="dk1"/>
                </a:solidFill>
                <a:latin typeface="Century Gothic"/>
                <a:ea typeface="Century Gothic"/>
                <a:cs typeface="Century Gothic"/>
                <a:sym typeface="Century Gothic"/>
              </a:rPr>
              <a:t>Oshberg, 2014</a:t>
            </a:r>
            <a:r>
              <a:rPr lang="en-US" sz="1600">
                <a:solidFill>
                  <a:schemeClr val="dk1"/>
                </a:solidFill>
                <a:latin typeface="Arial"/>
                <a:ea typeface="Arial"/>
                <a:cs typeface="Arial"/>
                <a:sym typeface="Arial"/>
              </a:rPr>
              <a:t>)</a:t>
            </a:r>
            <a:endParaRPr/>
          </a:p>
        </p:txBody>
      </p:sp>
      <p:pic>
        <p:nvPicPr>
          <p:cNvPr id="258" name="Google Shape;258;p24"/>
          <p:cNvPicPr preferRelativeResize="0"/>
          <p:nvPr/>
        </p:nvPicPr>
        <p:blipFill rotWithShape="1">
          <a:blip r:embed="rId3">
            <a:alphaModFix/>
          </a:blip>
          <a:srcRect b="0" l="6561" r="0" t="0"/>
          <a:stretch/>
        </p:blipFill>
        <p:spPr>
          <a:xfrm>
            <a:off x="6853044" y="0"/>
            <a:ext cx="5093383"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25"/>
          <p:cNvSpPr txBox="1"/>
          <p:nvPr>
            <p:ph type="ctrTitle"/>
          </p:nvPr>
        </p:nvSpPr>
        <p:spPr>
          <a:xfrm>
            <a:off x="1915389" y="761173"/>
            <a:ext cx="8361300" cy="1944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262626"/>
              </a:buClr>
              <a:buSzPts val="4800"/>
              <a:buFont typeface="Times New Roman"/>
              <a:buNone/>
            </a:pPr>
            <a:r>
              <a:rPr lang="en-US" sz="4800">
                <a:latin typeface="Times New Roman"/>
                <a:ea typeface="Times New Roman"/>
                <a:cs typeface="Times New Roman"/>
                <a:sym typeface="Times New Roman"/>
              </a:rPr>
              <a:t>Compassion Fatigue Defined </a:t>
            </a:r>
            <a:endParaRPr/>
          </a:p>
        </p:txBody>
      </p:sp>
      <p:sp>
        <p:nvSpPr>
          <p:cNvPr id="265" name="Google Shape;265;p25"/>
          <p:cNvSpPr txBox="1"/>
          <p:nvPr>
            <p:ph idx="1" type="subTitle"/>
          </p:nvPr>
        </p:nvSpPr>
        <p:spPr>
          <a:xfrm>
            <a:off x="1831582" y="2822124"/>
            <a:ext cx="8528700" cy="1904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lang="en-US" sz="2400">
                <a:latin typeface="Times New Roman"/>
                <a:ea typeface="Times New Roman"/>
                <a:cs typeface="Times New Roman"/>
                <a:sym typeface="Times New Roman"/>
              </a:rPr>
              <a:t>Compassion fatigue has a more </a:t>
            </a:r>
            <a:r>
              <a:rPr lang="en-US" sz="2400" u="sng">
                <a:latin typeface="Times New Roman"/>
                <a:ea typeface="Times New Roman"/>
                <a:cs typeface="Times New Roman"/>
                <a:sym typeface="Times New Roman"/>
              </a:rPr>
              <a:t>rapid onset </a:t>
            </a:r>
            <a:r>
              <a:rPr lang="en-US" sz="2400">
                <a:latin typeface="Times New Roman"/>
                <a:ea typeface="Times New Roman"/>
                <a:cs typeface="Times New Roman"/>
                <a:sym typeface="Times New Roman"/>
              </a:rPr>
              <a:t>while burnout emerges over time. Compassion fatigue has a </a:t>
            </a:r>
            <a:r>
              <a:rPr lang="en-US" sz="2400" u="sng">
                <a:latin typeface="Times New Roman"/>
                <a:ea typeface="Times New Roman"/>
                <a:cs typeface="Times New Roman"/>
                <a:sym typeface="Times New Roman"/>
              </a:rPr>
              <a:t>faster recovery</a:t>
            </a:r>
            <a:r>
              <a:rPr lang="en-US" sz="2400">
                <a:latin typeface="Times New Roman"/>
                <a:ea typeface="Times New Roman"/>
                <a:cs typeface="Times New Roman"/>
                <a:sym typeface="Times New Roman"/>
              </a:rPr>
              <a:t> and can </a:t>
            </a:r>
            <a:r>
              <a:rPr lang="en-US" sz="2400" u="sng">
                <a:latin typeface="Times New Roman"/>
                <a:ea typeface="Times New Roman"/>
                <a:cs typeface="Times New Roman"/>
                <a:sym typeface="Times New Roman"/>
              </a:rPr>
              <a:t>be less severe</a:t>
            </a:r>
            <a:r>
              <a:rPr lang="en-US" sz="2400">
                <a:latin typeface="Times New Roman"/>
                <a:ea typeface="Times New Roman"/>
                <a:cs typeface="Times New Roman"/>
                <a:sym typeface="Times New Roman"/>
              </a:rPr>
              <a:t>, </a:t>
            </a:r>
            <a:r>
              <a:rPr b="1" lang="en-US" sz="2400">
                <a:latin typeface="Times New Roman"/>
                <a:ea typeface="Times New Roman"/>
                <a:cs typeface="Times New Roman"/>
                <a:sym typeface="Times New Roman"/>
              </a:rPr>
              <a:t>if </a:t>
            </a:r>
            <a:r>
              <a:rPr lang="en-US" sz="2400">
                <a:latin typeface="Times New Roman"/>
                <a:ea typeface="Times New Roman"/>
                <a:cs typeface="Times New Roman"/>
                <a:sym typeface="Times New Roman"/>
              </a:rPr>
              <a:t>recognized and managed early.</a:t>
            </a:r>
            <a:endParaRPr b="1" sz="2400">
              <a:latin typeface="Times New Roman"/>
              <a:ea typeface="Times New Roman"/>
              <a:cs typeface="Times New Roman"/>
              <a:sym typeface="Times New Roman"/>
            </a:endParaRPr>
          </a:p>
          <a:p>
            <a:pPr indent="0" lvl="0" marL="0" rtl="0" algn="l">
              <a:spcBef>
                <a:spcPts val="1000"/>
              </a:spcBef>
              <a:spcAft>
                <a:spcPts val="0"/>
              </a:spcAft>
              <a:buSzPts val="1800"/>
              <a:buNone/>
            </a:pPr>
            <a:r>
              <a:t/>
            </a:r>
            <a:endParaRPr/>
          </a:p>
        </p:txBody>
      </p:sp>
      <p:sp>
        <p:nvSpPr>
          <p:cNvPr id="266" name="Google Shape;266;p25"/>
          <p:cNvSpPr txBox="1"/>
          <p:nvPr/>
        </p:nvSpPr>
        <p:spPr>
          <a:xfrm>
            <a:off x="2334718" y="4279075"/>
            <a:ext cx="22224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(Figley,1995</a:t>
            </a:r>
            <a:r>
              <a:rPr lang="en-US" sz="1600">
                <a:solidFill>
                  <a:schemeClr val="dk1"/>
                </a:solidFill>
                <a:latin typeface="Arial"/>
                <a:ea typeface="Arial"/>
                <a:cs typeface="Arial"/>
                <a:sym typeface="Aria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271" name="Shape 271"/>
        <p:cNvGrpSpPr/>
        <p:nvPr/>
      </p:nvGrpSpPr>
      <p:grpSpPr>
        <a:xfrm>
          <a:off x="0" y="0"/>
          <a:ext cx="0" cy="0"/>
          <a:chOff x="0" y="0"/>
          <a:chExt cx="0" cy="0"/>
        </a:xfrm>
      </p:grpSpPr>
      <p:sp>
        <p:nvSpPr>
          <p:cNvPr id="272" name="Google Shape;272;p26"/>
          <p:cNvSpPr txBox="1"/>
          <p:nvPr>
            <p:ph type="title"/>
          </p:nvPr>
        </p:nvSpPr>
        <p:spPr>
          <a:xfrm>
            <a:off x="7137629" y="1010331"/>
            <a:ext cx="4786312" cy="46291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4800"/>
              <a:buFont typeface="Times New Roman"/>
              <a:buNone/>
            </a:pPr>
            <a:r>
              <a:rPr lang="en-US" sz="4800" cap="none">
                <a:latin typeface="Times New Roman"/>
                <a:ea typeface="Times New Roman"/>
                <a:cs typeface="Times New Roman"/>
                <a:sym typeface="Times New Roman"/>
              </a:rPr>
              <a:t>TOOLS FOR ASSESSING &amp; BUILDING PROFESSIONAL RESILIENCY PLAN</a:t>
            </a:r>
            <a:endParaRPr/>
          </a:p>
        </p:txBody>
      </p:sp>
      <p:pic>
        <p:nvPicPr>
          <p:cNvPr descr="Does Self-Care Mean Others Don’t? | Dr. Kathleen Young ..." id="273" name="Google Shape;273;p26"/>
          <p:cNvPicPr preferRelativeResize="0"/>
          <p:nvPr/>
        </p:nvPicPr>
        <p:blipFill rotWithShape="1">
          <a:blip r:embed="rId3">
            <a:alphaModFix/>
          </a:blip>
          <a:srcRect b="0" l="0" r="0" t="0"/>
          <a:stretch/>
        </p:blipFill>
        <p:spPr>
          <a:xfrm>
            <a:off x="1473940" y="1340841"/>
            <a:ext cx="5469387" cy="4375510"/>
          </a:xfrm>
          <a:prstGeom prst="rect">
            <a:avLst/>
          </a:prstGeom>
          <a:noFill/>
          <a:ln>
            <a:noFill/>
          </a:ln>
        </p:spPr>
      </p:pic>
      <p:sp>
        <p:nvSpPr>
          <p:cNvPr id="274" name="Google Shape;274;p26"/>
          <p:cNvSpPr txBox="1"/>
          <p:nvPr/>
        </p:nvSpPr>
        <p:spPr>
          <a:xfrm>
            <a:off x="4431101" y="5692681"/>
            <a:ext cx="2512226" cy="200055"/>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700" u="sng">
                <a:solidFill>
                  <a:schemeClr val="hlink"/>
                </a:solidFill>
                <a:latin typeface="Century Gothic"/>
                <a:ea typeface="Century Gothic"/>
                <a:cs typeface="Century Gothic"/>
                <a:sym typeface="Century Gothic"/>
                <a:hlinkClick r:id="rId4"/>
              </a:rPr>
              <a:t>This Photo</a:t>
            </a:r>
            <a:r>
              <a:rPr lang="en-US" sz="700">
                <a:solidFill>
                  <a:srgbClr val="FFFFFF"/>
                </a:solidFill>
                <a:latin typeface="Century Gothic"/>
                <a:ea typeface="Century Gothic"/>
                <a:cs typeface="Century Gothic"/>
                <a:sym typeface="Century Gothic"/>
              </a:rPr>
              <a:t> by Unknown Author is licensed under </a:t>
            </a:r>
            <a:r>
              <a:rPr lang="en-US" sz="700" u="sng">
                <a:solidFill>
                  <a:schemeClr val="hlink"/>
                </a:solidFill>
                <a:latin typeface="Century Gothic"/>
                <a:ea typeface="Century Gothic"/>
                <a:cs typeface="Century Gothic"/>
                <a:sym typeface="Century Gothic"/>
                <a:hlinkClick r:id="rId5"/>
              </a:rPr>
              <a:t>CC BY-NC-ND</a:t>
            </a:r>
            <a:endParaRPr sz="700">
              <a:solidFill>
                <a:srgbClr val="FFFFF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279" name="Shape 279"/>
        <p:cNvGrpSpPr/>
        <p:nvPr/>
      </p:nvGrpSpPr>
      <p:grpSpPr>
        <a:xfrm>
          <a:off x="0" y="0"/>
          <a:ext cx="0" cy="0"/>
          <a:chOff x="0" y="0"/>
          <a:chExt cx="0" cy="0"/>
        </a:xfrm>
      </p:grpSpPr>
      <p:sp>
        <p:nvSpPr>
          <p:cNvPr id="280" name="Google Shape;280;p27"/>
          <p:cNvSpPr txBox="1"/>
          <p:nvPr>
            <p:ph type="title"/>
          </p:nvPr>
        </p:nvSpPr>
        <p:spPr>
          <a:xfrm>
            <a:off x="643467" y="685800"/>
            <a:ext cx="10905066" cy="103948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262626"/>
              </a:buClr>
              <a:buSzPts val="4800"/>
              <a:buFont typeface="Times New Roman"/>
              <a:buNone/>
            </a:pPr>
            <a:r>
              <a:rPr lang="en-US" sz="4800">
                <a:latin typeface="Times New Roman"/>
                <a:ea typeface="Times New Roman"/>
                <a:cs typeface="Times New Roman"/>
                <a:sym typeface="Times New Roman"/>
              </a:rPr>
              <a:t>Signs &amp; Symptoms </a:t>
            </a:r>
            <a:endParaRPr/>
          </a:p>
        </p:txBody>
      </p:sp>
      <p:grpSp>
        <p:nvGrpSpPr>
          <p:cNvPr id="281" name="Google Shape;281;p27"/>
          <p:cNvGrpSpPr/>
          <p:nvPr/>
        </p:nvGrpSpPr>
        <p:grpSpPr>
          <a:xfrm>
            <a:off x="945944" y="2609283"/>
            <a:ext cx="10284066" cy="2523437"/>
            <a:chOff x="729376" y="884001"/>
            <a:chExt cx="10284066" cy="2523437"/>
          </a:xfrm>
        </p:grpSpPr>
        <p:sp>
          <p:nvSpPr>
            <p:cNvPr id="282" name="Google Shape;282;p27"/>
            <p:cNvSpPr/>
            <p:nvPr/>
          </p:nvSpPr>
          <p:spPr>
            <a:xfrm>
              <a:off x="818150" y="905358"/>
              <a:ext cx="1670584" cy="1688226"/>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7"/>
            <p:cNvSpPr/>
            <p:nvPr/>
          </p:nvSpPr>
          <p:spPr>
            <a:xfrm>
              <a:off x="729376" y="2687438"/>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7"/>
            <p:cNvSpPr txBox="1"/>
            <p:nvPr/>
          </p:nvSpPr>
          <p:spPr>
            <a:xfrm>
              <a:off x="729376" y="2687438"/>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Times New Roman"/>
                <a:buNone/>
              </a:pPr>
              <a:r>
                <a:rPr b="1" lang="en-US" sz="2400">
                  <a:solidFill>
                    <a:schemeClr val="dk1"/>
                  </a:solidFill>
                  <a:latin typeface="Times New Roman"/>
                  <a:ea typeface="Times New Roman"/>
                  <a:cs typeface="Times New Roman"/>
                  <a:sym typeface="Times New Roman"/>
                </a:rPr>
                <a:t>Psychological</a:t>
              </a:r>
              <a:endParaRPr sz="2400">
                <a:solidFill>
                  <a:schemeClr val="dk1"/>
                </a:solidFill>
                <a:latin typeface="Times New Roman"/>
                <a:ea typeface="Times New Roman"/>
                <a:cs typeface="Times New Roman"/>
                <a:sym typeface="Times New Roman"/>
              </a:endParaRPr>
            </a:p>
          </p:txBody>
        </p:sp>
        <p:sp>
          <p:nvSpPr>
            <p:cNvPr id="285" name="Google Shape;285;p27"/>
            <p:cNvSpPr/>
            <p:nvPr/>
          </p:nvSpPr>
          <p:spPr>
            <a:xfrm>
              <a:off x="3104149" y="905358"/>
              <a:ext cx="1328586" cy="1688226"/>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p:nvPr/>
          </p:nvSpPr>
          <p:spPr>
            <a:xfrm>
              <a:off x="2868442" y="2687438"/>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7"/>
            <p:cNvSpPr txBox="1"/>
            <p:nvPr/>
          </p:nvSpPr>
          <p:spPr>
            <a:xfrm>
              <a:off x="2868442" y="2687438"/>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Times New Roman"/>
                <a:buNone/>
              </a:pPr>
              <a:r>
                <a:rPr b="1" lang="en-US" sz="2400">
                  <a:solidFill>
                    <a:schemeClr val="dk1"/>
                  </a:solidFill>
                  <a:latin typeface="Times New Roman"/>
                  <a:ea typeface="Times New Roman"/>
                  <a:cs typeface="Times New Roman"/>
                  <a:sym typeface="Times New Roman"/>
                </a:rPr>
                <a:t>Physical</a:t>
              </a:r>
              <a:endParaRPr sz="2400">
                <a:solidFill>
                  <a:schemeClr val="dk1"/>
                </a:solidFill>
                <a:latin typeface="Times New Roman"/>
                <a:ea typeface="Times New Roman"/>
                <a:cs typeface="Times New Roman"/>
                <a:sym typeface="Times New Roman"/>
              </a:endParaRPr>
            </a:p>
          </p:txBody>
        </p:sp>
        <p:sp>
          <p:nvSpPr>
            <p:cNvPr id="288" name="Google Shape;288;p27"/>
            <p:cNvSpPr/>
            <p:nvPr/>
          </p:nvSpPr>
          <p:spPr>
            <a:xfrm>
              <a:off x="5149517" y="905358"/>
              <a:ext cx="1467849" cy="1688226"/>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7"/>
            <p:cNvSpPr/>
            <p:nvPr/>
          </p:nvSpPr>
          <p:spPr>
            <a:xfrm>
              <a:off x="4979428" y="2687438"/>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7"/>
            <p:cNvSpPr txBox="1"/>
            <p:nvPr/>
          </p:nvSpPr>
          <p:spPr>
            <a:xfrm>
              <a:off x="4979428" y="2687438"/>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Times New Roman"/>
                <a:buNone/>
              </a:pPr>
              <a:r>
                <a:rPr b="1" lang="en-US" sz="2400">
                  <a:solidFill>
                    <a:schemeClr val="dk1"/>
                  </a:solidFill>
                  <a:latin typeface="Times New Roman"/>
                  <a:ea typeface="Times New Roman"/>
                  <a:cs typeface="Times New Roman"/>
                  <a:sym typeface="Times New Roman"/>
                </a:rPr>
                <a:t>Behavioral</a:t>
              </a:r>
              <a:endParaRPr sz="2400">
                <a:solidFill>
                  <a:schemeClr val="dk1"/>
                </a:solidFill>
                <a:latin typeface="Times New Roman"/>
                <a:ea typeface="Times New Roman"/>
                <a:cs typeface="Times New Roman"/>
                <a:sym typeface="Times New Roman"/>
              </a:endParaRPr>
            </a:p>
          </p:txBody>
        </p:sp>
        <p:sp>
          <p:nvSpPr>
            <p:cNvPr id="291" name="Google Shape;291;p27"/>
            <p:cNvSpPr/>
            <p:nvPr/>
          </p:nvSpPr>
          <p:spPr>
            <a:xfrm>
              <a:off x="7339264" y="905358"/>
              <a:ext cx="1318355" cy="1688226"/>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7"/>
            <p:cNvSpPr/>
            <p:nvPr/>
          </p:nvSpPr>
          <p:spPr>
            <a:xfrm>
              <a:off x="7122508" y="2687438"/>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7"/>
            <p:cNvSpPr txBox="1"/>
            <p:nvPr/>
          </p:nvSpPr>
          <p:spPr>
            <a:xfrm>
              <a:off x="7122508" y="2687438"/>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Times New Roman"/>
                <a:buNone/>
              </a:pPr>
              <a:r>
                <a:rPr b="1" lang="en-US" sz="2400">
                  <a:solidFill>
                    <a:schemeClr val="dk1"/>
                  </a:solidFill>
                  <a:latin typeface="Times New Roman"/>
                  <a:ea typeface="Times New Roman"/>
                  <a:cs typeface="Times New Roman"/>
                  <a:sym typeface="Times New Roman"/>
                </a:rPr>
                <a:t>At Work</a:t>
              </a:r>
              <a:endParaRPr sz="2400">
                <a:solidFill>
                  <a:schemeClr val="dk1"/>
                </a:solidFill>
                <a:latin typeface="Times New Roman"/>
                <a:ea typeface="Times New Roman"/>
                <a:cs typeface="Times New Roman"/>
                <a:sym typeface="Times New Roman"/>
              </a:endParaRPr>
            </a:p>
          </p:txBody>
        </p:sp>
        <p:sp>
          <p:nvSpPr>
            <p:cNvPr id="294" name="Google Shape;294;p27"/>
            <p:cNvSpPr/>
            <p:nvPr/>
          </p:nvSpPr>
          <p:spPr>
            <a:xfrm>
              <a:off x="9384632" y="884001"/>
              <a:ext cx="1457619" cy="1773657"/>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7"/>
            <p:cNvSpPr/>
            <p:nvPr/>
          </p:nvSpPr>
          <p:spPr>
            <a:xfrm>
              <a:off x="9213442" y="2687433"/>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7"/>
            <p:cNvSpPr txBox="1"/>
            <p:nvPr/>
          </p:nvSpPr>
          <p:spPr>
            <a:xfrm>
              <a:off x="9213442" y="2687433"/>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Times New Roman"/>
                <a:buNone/>
              </a:pPr>
              <a:r>
                <a:rPr b="1" lang="en-US" sz="2400">
                  <a:solidFill>
                    <a:schemeClr val="dk1"/>
                  </a:solidFill>
                  <a:latin typeface="Times New Roman"/>
                  <a:ea typeface="Times New Roman"/>
                  <a:cs typeface="Times New Roman"/>
                  <a:sym typeface="Times New Roman"/>
                </a:rPr>
                <a:t>Cognitive</a:t>
              </a:r>
              <a:endParaRPr sz="2400">
                <a:solidFill>
                  <a:schemeClr val="dk1"/>
                </a:solidFill>
                <a:latin typeface="Times New Roman"/>
                <a:ea typeface="Times New Roman"/>
                <a:cs typeface="Times New Roman"/>
                <a:sym typeface="Times New Roma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01" name="Shape 301"/>
        <p:cNvGrpSpPr/>
        <p:nvPr/>
      </p:nvGrpSpPr>
      <p:grpSpPr>
        <a:xfrm>
          <a:off x="0" y="0"/>
          <a:ext cx="0" cy="0"/>
          <a:chOff x="0" y="0"/>
          <a:chExt cx="0" cy="0"/>
        </a:xfrm>
      </p:grpSpPr>
      <p:sp>
        <p:nvSpPr>
          <p:cNvPr id="302" name="Google Shape;302;p28"/>
          <p:cNvSpPr txBox="1"/>
          <p:nvPr>
            <p:ph type="title"/>
          </p:nvPr>
        </p:nvSpPr>
        <p:spPr>
          <a:xfrm>
            <a:off x="2592925" y="624110"/>
            <a:ext cx="8911687" cy="128089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2"/>
              </a:buClr>
              <a:buSzPts val="5400"/>
              <a:buFont typeface="Times New Roman"/>
              <a:buNone/>
            </a:pPr>
            <a:r>
              <a:rPr lang="en-US" sz="5400">
                <a:solidFill>
                  <a:schemeClr val="lt2"/>
                </a:solidFill>
                <a:latin typeface="Times New Roman"/>
                <a:ea typeface="Times New Roman"/>
                <a:cs typeface="Times New Roman"/>
                <a:sym typeface="Times New Roman"/>
              </a:rPr>
              <a:t>Signs &amp; Symptoms </a:t>
            </a:r>
            <a:endParaRPr/>
          </a:p>
        </p:txBody>
      </p:sp>
      <p:sp>
        <p:nvSpPr>
          <p:cNvPr id="303" name="Google Shape;303;p28"/>
          <p:cNvSpPr txBox="1"/>
          <p:nvPr>
            <p:ph idx="1" type="body"/>
          </p:nvPr>
        </p:nvSpPr>
        <p:spPr>
          <a:xfrm>
            <a:off x="1971675" y="657225"/>
            <a:ext cx="9376800" cy="6200700"/>
          </a:xfrm>
          <a:prstGeom prst="rect">
            <a:avLst/>
          </a:prstGeom>
          <a:noFill/>
          <a:ln>
            <a:noFill/>
          </a:ln>
        </p:spPr>
        <p:txBody>
          <a:bodyPr anchorCtr="0" anchor="ctr" bIns="45700" lIns="91425" spcFirstLastPara="1" rIns="91425" wrap="square" tIns="45700">
            <a:noAutofit/>
          </a:bodyPr>
          <a:lstStyle/>
          <a:p>
            <a:pPr indent="-342900" lvl="0" marL="342900" rtl="0" algn="l">
              <a:lnSpc>
                <a:spcPct val="80000"/>
              </a:lnSpc>
              <a:spcBef>
                <a:spcPts val="0"/>
              </a:spcBef>
              <a:spcAft>
                <a:spcPts val="0"/>
              </a:spcAft>
              <a:buSzPts val="2247"/>
              <a:buChar char="🠶"/>
            </a:pPr>
            <a:r>
              <a:rPr lang="en-US" sz="2247">
                <a:latin typeface="Times New Roman"/>
                <a:ea typeface="Times New Roman"/>
                <a:cs typeface="Times New Roman"/>
                <a:sym typeface="Times New Roman"/>
              </a:rPr>
              <a:t>Feel anxious or apprehensive</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Get tired easily and frequently</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Argue with others over minor things or have low frustration tolerance</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Be unable to relax</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Feel beset by demands or under pressure</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Experience lack of patience or tolerance towards clients and others</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Feel there is not enough time for yourself, family or friends</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Experience some memory and concentration lapses</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Lack interest in or time to socialize or engage in recreational activities</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Feel irritable</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Experience sleep or appetite disturbances</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Develop a critical or cynical attitude toward work or life</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Get little satisfaction from usually enjoyable activities</a:t>
            </a:r>
            <a:endParaRPr/>
          </a:p>
          <a:p>
            <a:pPr indent="-342900" lvl="0" marL="342900" rtl="0" algn="l">
              <a:lnSpc>
                <a:spcPct val="80000"/>
              </a:lnSpc>
              <a:spcBef>
                <a:spcPts val="1000"/>
              </a:spcBef>
              <a:spcAft>
                <a:spcPts val="0"/>
              </a:spcAft>
              <a:buSzPts val="2247"/>
              <a:buChar char="🠶"/>
            </a:pPr>
            <a:r>
              <a:rPr lang="en-US" sz="2247">
                <a:latin typeface="Times New Roman"/>
                <a:ea typeface="Times New Roman"/>
                <a:cs typeface="Times New Roman"/>
                <a:sym typeface="Times New Roman"/>
              </a:rPr>
              <a:t>Feel unfulfilled at the end of the workday</a:t>
            </a:r>
            <a:endParaRPr/>
          </a:p>
        </p:txBody>
      </p:sp>
      <p:sp>
        <p:nvSpPr>
          <p:cNvPr id="304" name="Google Shape;304;p28"/>
          <p:cNvSpPr txBox="1"/>
          <p:nvPr/>
        </p:nvSpPr>
        <p:spPr>
          <a:xfrm>
            <a:off x="2963675" y="136058"/>
            <a:ext cx="7229400" cy="777000"/>
          </a:xfrm>
          <a:prstGeom prst="rect">
            <a:avLst/>
          </a:prstGeom>
          <a:noFill/>
          <a:ln>
            <a:noFill/>
          </a:ln>
        </p:spPr>
        <p:txBody>
          <a:bodyPr anchorCtr="0" anchor="t" bIns="45700" lIns="91425" spcFirstLastPara="1" rIns="91425" wrap="square" tIns="45700">
            <a:noAutofit/>
          </a:bodyPr>
          <a:lstStyle/>
          <a:p>
            <a:pPr indent="0" lvl="0" marL="0" marR="0" rtl="0" algn="l">
              <a:lnSpc>
                <a:spcPct val="89000"/>
              </a:lnSpc>
              <a:spcBef>
                <a:spcPts val="0"/>
              </a:spcBef>
              <a:spcAft>
                <a:spcPts val="0"/>
              </a:spcAft>
              <a:buClr>
                <a:schemeClr val="dk2"/>
              </a:buClr>
              <a:buSzPts val="4800"/>
              <a:buFont typeface="Times New Roman"/>
              <a:buNone/>
            </a:pPr>
            <a:r>
              <a:rPr lang="en-US" sz="4800">
                <a:solidFill>
                  <a:schemeClr val="dk2"/>
                </a:solidFill>
                <a:latin typeface="Times New Roman"/>
                <a:ea typeface="Times New Roman"/>
                <a:cs typeface="Times New Roman"/>
                <a:sym typeface="Times New Roman"/>
              </a:rPr>
              <a:t>Signs &amp; Symptoms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