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sldIdLst>
    <p:sldId id="257" r:id="rId2"/>
    <p:sldId id="258" r:id="rId3"/>
    <p:sldId id="256" r:id="rId4"/>
    <p:sldId id="289" r:id="rId5"/>
    <p:sldId id="290" r:id="rId6"/>
    <p:sldId id="294" r:id="rId7"/>
    <p:sldId id="291" r:id="rId8"/>
    <p:sldId id="292" r:id="rId9"/>
    <p:sldId id="293" r:id="rId10"/>
    <p:sldId id="259" r:id="rId11"/>
    <p:sldId id="288" r:id="rId12"/>
    <p:sldId id="261" r:id="rId13"/>
    <p:sldId id="262" r:id="rId14"/>
    <p:sldId id="263" r:id="rId15"/>
    <p:sldId id="264" r:id="rId16"/>
    <p:sldId id="265" r:id="rId17"/>
    <p:sldId id="266" r:id="rId18"/>
    <p:sldId id="277" r:id="rId19"/>
    <p:sldId id="267" r:id="rId20"/>
    <p:sldId id="268" r:id="rId21"/>
    <p:sldId id="269" r:id="rId22"/>
    <p:sldId id="273" r:id="rId23"/>
    <p:sldId id="274" r:id="rId24"/>
    <p:sldId id="275" r:id="rId25"/>
    <p:sldId id="276" r:id="rId26"/>
    <p:sldId id="278" r:id="rId27"/>
    <p:sldId id="279" r:id="rId28"/>
    <p:sldId id="280" r:id="rId29"/>
    <p:sldId id="281" r:id="rId30"/>
    <p:sldId id="282" r:id="rId31"/>
    <p:sldId id="270" r:id="rId32"/>
    <p:sldId id="272" r:id="rId33"/>
    <p:sldId id="284" r:id="rId34"/>
    <p:sldId id="285" r:id="rId35"/>
    <p:sldId id="286" r:id="rId36"/>
    <p:sldId id="287" r:id="rId37"/>
    <p:sldId id="271" r:id="rId38"/>
  </p:sldIdLst>
  <p:sldSz cx="12192000" cy="6858000"/>
  <p:notesSz cx="7086600" cy="942975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Objects="1">
      <p:cViewPr varScale="1">
        <p:scale>
          <a:sx n="86" d="100"/>
          <a:sy n="86" d="100"/>
        </p:scale>
        <p:origin x="73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4375" tIns="47188" rIns="94375" bIns="471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71488"/>
          </a:xfrm>
          <a:prstGeom prst="rect">
            <a:avLst/>
          </a:prstGeom>
        </p:spPr>
        <p:txBody>
          <a:bodyPr vert="horz" lIns="94375" tIns="47188" rIns="94375" bIns="47188" rtlCol="0"/>
          <a:lstStyle>
            <a:lvl1pPr algn="r" eaLnBrk="1" fontAlgn="auto" hangingPunct="1">
              <a:spcBef>
                <a:spcPts val="0"/>
              </a:spcBef>
              <a:spcAft>
                <a:spcPts val="0"/>
              </a:spcAft>
              <a:defRPr sz="1200">
                <a:latin typeface="+mn-lt"/>
                <a:cs typeface="+mn-cs"/>
              </a:defRPr>
            </a:lvl1pPr>
          </a:lstStyle>
          <a:p>
            <a:pPr>
              <a:defRPr/>
            </a:pPr>
            <a:fld id="{61B172C9-33E3-4FDF-9EFA-BAC7CC202FD0}" type="datetimeFigureOut">
              <a:rPr lang="en-US"/>
              <a:pPr>
                <a:defRPr/>
              </a:pPr>
              <a:t>3/5/2020</a:t>
            </a:fld>
            <a:endParaRPr lang="en-US"/>
          </a:p>
        </p:txBody>
      </p:sp>
      <p:sp>
        <p:nvSpPr>
          <p:cNvPr id="4" name="Slide Image Placeholder 3"/>
          <p:cNvSpPr>
            <a:spLocks noGrp="1" noRot="1" noChangeAspect="1"/>
          </p:cNvSpPr>
          <p:nvPr>
            <p:ph type="sldImg" idx="2"/>
          </p:nvPr>
        </p:nvSpPr>
        <p:spPr>
          <a:xfrm>
            <a:off x="400050" y="706438"/>
            <a:ext cx="6286500" cy="3536950"/>
          </a:xfrm>
          <a:prstGeom prst="rect">
            <a:avLst/>
          </a:prstGeom>
          <a:noFill/>
          <a:ln w="12700">
            <a:solidFill>
              <a:prstClr val="black"/>
            </a:solidFill>
          </a:ln>
        </p:spPr>
        <p:txBody>
          <a:bodyPr vert="horz" lIns="94375" tIns="47188" rIns="94375" bIns="47188" rtlCol="0" anchor="ctr"/>
          <a:lstStyle/>
          <a:p>
            <a:pPr lvl="0"/>
            <a:endParaRPr lang="en-US" noProof="0"/>
          </a:p>
        </p:txBody>
      </p:sp>
      <p:sp>
        <p:nvSpPr>
          <p:cNvPr id="5" name="Notes Placeholder 4"/>
          <p:cNvSpPr>
            <a:spLocks noGrp="1"/>
          </p:cNvSpPr>
          <p:nvPr>
            <p:ph type="body" sz="quarter" idx="3"/>
          </p:nvPr>
        </p:nvSpPr>
        <p:spPr>
          <a:xfrm>
            <a:off x="708025" y="4478338"/>
            <a:ext cx="5670550" cy="4244975"/>
          </a:xfrm>
          <a:prstGeom prst="rect">
            <a:avLst/>
          </a:prstGeom>
        </p:spPr>
        <p:txBody>
          <a:bodyPr vert="horz" lIns="94375" tIns="47188" rIns="94375" bIns="471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56675"/>
            <a:ext cx="3070225" cy="471488"/>
          </a:xfrm>
          <a:prstGeom prst="rect">
            <a:avLst/>
          </a:prstGeom>
        </p:spPr>
        <p:txBody>
          <a:bodyPr vert="horz" lIns="94375" tIns="47188" rIns="94375" bIns="4718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wrap="square" lIns="94375" tIns="47188" rIns="94375" bIns="4718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D61CE9-75D4-4411-8F35-F6D6ACDCDB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970F0C-5D6F-48CB-A7C1-4FAAD2CF4CCC}"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E103EE-5886-4A56-BD65-D364E5C54B10}"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8E0127-E671-44F9-9D3D-DFD04DB7E2C0}"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EA85D4-B88C-4F94-8E33-8F1E44615A1A}"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FF0E59-4A25-42E6-A297-82746F08CF67}"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46212C-A63D-4215-8A14-F039E3BCC1AE}"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B31ED9-2665-4E6A-B78C-4AC3A8450C51}"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ADFB1D-C935-4D45-833A-F48A9C501F9C}"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02C3D7-0A53-4BC6-9876-A9A515E3AB6A}"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EB0D53-C480-4EBC-BCFF-34191D2C2DE6}"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606E90-E81C-4356-8E9B-F6705AECC58C}" type="slidenum">
              <a:rPr lang="en-US" altLang="en-US" smtClean="0">
                <a:latin typeface="Calibri" panose="020F0502020204030204" pitchFamily="34" charset="0"/>
              </a:rPr>
              <a:pPr/>
              <a:t>23</a:t>
            </a:fld>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9FF5C6-6CB9-4CEE-A988-AF752B71A0C5}"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32203-CB2A-4B8B-B4ED-F7D05E537A8D}"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230787-588D-4829-9F67-3C04019C7316}" type="slidenum">
              <a:rPr lang="en-US" altLang="en-US" smtClean="0">
                <a:latin typeface="Calibri" panose="020F0502020204030204" pitchFamily="34" charset="0"/>
              </a:rPr>
              <a:pPr/>
              <a:t>25</a:t>
            </a:fld>
            <a:endParaRPr lang="en-US" altLang="en-US" smtClean="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954863-7D30-4508-9D4A-BAD43479AA46}"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D0C3CE-91C8-47EA-AFB7-58A120AD2FB5}" type="slidenum">
              <a:rPr lang="en-US" altLang="en-US" smtClean="0">
                <a:latin typeface="Calibri" panose="020F0502020204030204" pitchFamily="34" charset="0"/>
              </a:rPr>
              <a:pPr/>
              <a:t>27</a:t>
            </a:fld>
            <a:endParaRPr lang="en-US" altLang="en-US"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121D26-66AC-4EFD-AB40-7B833AE29ADF}" type="slidenum">
              <a:rPr lang="en-US" altLang="en-US" smtClean="0">
                <a:latin typeface="Calibri" panose="020F0502020204030204" pitchFamily="34" charset="0"/>
              </a:rPr>
              <a:pPr/>
              <a:t>28</a:t>
            </a:fld>
            <a:endParaRPr lang="en-US" altLang="en-US" smtClean="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0E931D-17CE-42B9-9121-3E02A254E719}"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5B4771-3360-4B5E-960B-A5B3FB386F55}"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510770-468C-48AD-A614-38237A09664B}"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60B5C9-3D8F-4DB0-9879-8F97AE613758}" type="slidenum">
              <a:rPr lang="en-US" altLang="en-US" smtClean="0">
                <a:latin typeface="Calibri" panose="020F0502020204030204" pitchFamily="34" charset="0"/>
              </a:rPr>
              <a:pPr/>
              <a:t>32</a:t>
            </a:fld>
            <a:endParaRPr lang="en-US" altLang="en-US" smtClean="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51867-8D72-4DFB-AA94-F0A8DF5A60CD}" type="slidenum">
              <a:rPr lang="en-US" altLang="en-US" smtClean="0">
                <a:latin typeface="Calibri" panose="020F0502020204030204" pitchFamily="34" charset="0"/>
              </a:rPr>
              <a:pPr/>
              <a:t>33</a:t>
            </a:fld>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C7AF85-6C9C-4144-8A9A-A42AA2F239C4}"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CB6CE-C3CA-42F5-839C-AEC4B4924B2B}" type="slidenum">
              <a:rPr lang="en-US" altLang="en-US" smtClean="0">
                <a:latin typeface="Calibri" panose="020F0502020204030204" pitchFamily="34" charset="0"/>
              </a:rPr>
              <a:pPr/>
              <a:t>34</a:t>
            </a:fld>
            <a:endParaRPr lang="en-US" altLang="en-US" smtClean="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DAE83A-4674-4011-8295-8BC6DDE795B4}" type="slidenum">
              <a:rPr lang="en-US" altLang="en-US" smtClean="0">
                <a:latin typeface="Calibri" panose="020F0502020204030204" pitchFamily="34" charset="0"/>
              </a:rPr>
              <a:pPr/>
              <a:t>35</a:t>
            </a:fld>
            <a:endParaRPr lang="en-US" altLang="en-US" smtClean="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3824F8-3414-4D22-8344-B6956E44946D}" type="slidenum">
              <a:rPr lang="en-US" altLang="en-US" smtClean="0">
                <a:latin typeface="Calibri" panose="020F0502020204030204" pitchFamily="34" charset="0"/>
              </a:rPr>
              <a:pPr/>
              <a:t>36</a:t>
            </a:fld>
            <a:endParaRPr lang="en-US" altLang="en-US" smtClean="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9D6A79-0EAF-4D28-9803-46C143D40325}" type="slidenum">
              <a:rPr lang="en-US" altLang="en-US" smtClean="0">
                <a:latin typeface="Calibri" panose="020F0502020204030204" pitchFamily="34" charset="0"/>
              </a:rPr>
              <a:pPr/>
              <a:t>37</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D197E6-0FF0-4AAA-81A3-0D4ACAA2CD88}"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801A95-F694-4A2B-8454-D2467AF2959F}"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324C9F-39B8-4510-9AE9-2F9F129104FC}"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38DD38-FE6E-425B-9CEB-41F479220628}"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43E809-BC20-478E-B2F7-B17D5A7E6299}"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1664A1-7208-47E1-B161-C311F1ED1BC5}"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AS_PPT_Title.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3863976"/>
            <a:ext cx="11684000" cy="1470025"/>
          </a:xfrm>
        </p:spPr>
        <p:txBody>
          <a:bodyPr/>
          <a:lstStyle>
            <a:lvl1pPr algn="l">
              <a:defRPr sz="4800" b="1" cap="none"/>
            </a:lvl1pPr>
          </a:lstStyle>
          <a:p>
            <a:r>
              <a:rPr lang="en-US" dirty="0"/>
              <a:t>Click to edit Master title style</a:t>
            </a:r>
          </a:p>
        </p:txBody>
      </p:sp>
      <p:sp>
        <p:nvSpPr>
          <p:cNvPr id="3" name="Subtitle 2"/>
          <p:cNvSpPr>
            <a:spLocks noGrp="1"/>
          </p:cNvSpPr>
          <p:nvPr>
            <p:ph type="subTitle" idx="1"/>
          </p:nvPr>
        </p:nvSpPr>
        <p:spPr>
          <a:xfrm>
            <a:off x="2844800" y="5334000"/>
            <a:ext cx="8534400" cy="8763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769600" y="381000"/>
            <a:ext cx="609600" cy="457200"/>
          </a:xfrm>
        </p:spPr>
        <p:txBody>
          <a:bodyPr/>
          <a:lstStyle>
            <a:lvl1pPr>
              <a:defRPr/>
            </a:lvl1pPr>
          </a:lstStyle>
          <a:p>
            <a:pPr>
              <a:defRPr/>
            </a:pPr>
            <a:fld id="{7C40BA33-CDE4-4C55-B3AA-4C0C1066C840}" type="slidenum">
              <a:rPr lang="en-US" altLang="en-US"/>
              <a:pPr>
                <a:defRPr/>
              </a:pPr>
              <a:t>‹#›</a:t>
            </a:fld>
            <a:endParaRPr lang="en-US" altLang="en-US" dirty="0"/>
          </a:p>
        </p:txBody>
      </p:sp>
    </p:spTree>
    <p:extLst>
      <p:ext uri="{BB962C8B-B14F-4D97-AF65-F5344CB8AC3E}">
        <p14:creationId xmlns:p14="http://schemas.microsoft.com/office/powerpoint/2010/main" val="413337172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7F3BE2-F511-4730-9081-35B608CC812C}" type="slidenum">
              <a:rPr lang="en-US" altLang="en-US"/>
              <a:pPr>
                <a:defRPr/>
              </a:pPr>
              <a:t>‹#›</a:t>
            </a:fld>
            <a:endParaRPr lang="en-US" altLang="en-US"/>
          </a:p>
        </p:txBody>
      </p:sp>
    </p:spTree>
    <p:extLst>
      <p:ext uri="{BB962C8B-B14F-4D97-AF65-F5344CB8AC3E}">
        <p14:creationId xmlns:p14="http://schemas.microsoft.com/office/powerpoint/2010/main" val="14207789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3B45D8-3A96-4BA4-9295-6CDE7B05CF12}" type="slidenum">
              <a:rPr lang="en-US" altLang="en-US"/>
              <a:pPr>
                <a:defRPr/>
              </a:pPr>
              <a:t>‹#›</a:t>
            </a:fld>
            <a:endParaRPr lang="en-US" altLang="en-US"/>
          </a:p>
        </p:txBody>
      </p:sp>
    </p:spTree>
    <p:extLst>
      <p:ext uri="{BB962C8B-B14F-4D97-AF65-F5344CB8AC3E}">
        <p14:creationId xmlns:p14="http://schemas.microsoft.com/office/powerpoint/2010/main" val="212087409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AS_PPT_Body.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38400" y="152400"/>
            <a:ext cx="7924800" cy="1143000"/>
          </a:xfrm>
        </p:spPr>
        <p:txBody>
          <a:bodyPr/>
          <a:lstStyle>
            <a:lvl1pPr>
              <a:defRPr sz="4000" b="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a:cs typeface="Garamond"/>
              </a:defRPr>
            </a:lvl1pPr>
            <a:lvl2pPr>
              <a:defRPr>
                <a:latin typeface="Garamond"/>
                <a:cs typeface="Garamond"/>
              </a:defRPr>
            </a:lvl2pPr>
            <a:lvl3pPr>
              <a:defRPr>
                <a:latin typeface="Garamond"/>
                <a:cs typeface="Garamond"/>
              </a:defRPr>
            </a:lvl3pPr>
            <a:lvl4pPr>
              <a:defRPr>
                <a:latin typeface="Garamond"/>
                <a:cs typeface="Garamond"/>
              </a:defRPr>
            </a:lvl4pPr>
            <a:lvl5pPr>
              <a:defRPr>
                <a:latin typeface="Garamond"/>
                <a:cs typeface="Garamon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10957560" y="449580"/>
            <a:ext cx="640080" cy="548640"/>
          </a:xfrm>
        </p:spPr>
        <p:txBody>
          <a:bodyPr/>
          <a:lstStyle>
            <a:lvl1pPr>
              <a:defRPr sz="1800" b="1">
                <a:solidFill>
                  <a:schemeClr val="bg1"/>
                </a:solidFill>
              </a:defRPr>
            </a:lvl1pPr>
          </a:lstStyle>
          <a:p>
            <a:pPr>
              <a:defRPr/>
            </a:pPr>
            <a:fld id="{7C40BA33-CDE4-4C55-B3AA-4C0C1066C840}" type="slidenum">
              <a:rPr lang="en-US" altLang="en-US" smtClean="0"/>
              <a:pPr>
                <a:defRPr/>
              </a:pPr>
              <a:t>‹#›</a:t>
            </a:fld>
            <a:endParaRPr lang="en-US" altLang="en-US" dirty="0"/>
          </a:p>
        </p:txBody>
      </p:sp>
    </p:spTree>
    <p:extLst>
      <p:ext uri="{BB962C8B-B14F-4D97-AF65-F5344CB8AC3E}">
        <p14:creationId xmlns:p14="http://schemas.microsoft.com/office/powerpoint/2010/main" val="118723682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7DB26-0BDB-4E85-9727-04CDB8CBA660}" type="slidenum">
              <a:rPr lang="en-US" altLang="en-US"/>
              <a:pPr>
                <a:defRPr/>
              </a:pPr>
              <a:t>‹#›</a:t>
            </a:fld>
            <a:endParaRPr lang="en-US" altLang="en-US"/>
          </a:p>
        </p:txBody>
      </p:sp>
    </p:spTree>
    <p:extLst>
      <p:ext uri="{BB962C8B-B14F-4D97-AF65-F5344CB8AC3E}">
        <p14:creationId xmlns:p14="http://schemas.microsoft.com/office/powerpoint/2010/main" val="1808988726"/>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AS_PPT_Body.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38400" y="152400"/>
            <a:ext cx="7924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5029200"/>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029200"/>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0"/>
          </p:nvPr>
        </p:nvSpPr>
        <p:spPr>
          <a:xfrm rot="16200000">
            <a:off x="-1204119" y="1193006"/>
            <a:ext cx="2895601" cy="487363"/>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942320" y="449580"/>
            <a:ext cx="640080" cy="548640"/>
          </a:xfrm>
        </p:spPr>
        <p:txBody>
          <a:bodyPr/>
          <a:lstStyle>
            <a:lvl1pPr>
              <a:defRPr sz="1800" b="1">
                <a:solidFill>
                  <a:schemeClr val="bg1"/>
                </a:solidFill>
              </a:defRPr>
            </a:lvl1pPr>
          </a:lstStyle>
          <a:p>
            <a:pPr>
              <a:defRPr/>
            </a:pPr>
            <a:fld id="{7C40BA33-CDE4-4C55-B3AA-4C0C1066C840}" type="slidenum">
              <a:rPr lang="en-US" altLang="en-US" smtClean="0"/>
              <a:pPr>
                <a:defRPr/>
              </a:pPr>
              <a:t>‹#›</a:t>
            </a:fld>
            <a:endParaRPr lang="en-US" altLang="en-US" dirty="0"/>
          </a:p>
        </p:txBody>
      </p:sp>
    </p:spTree>
    <p:extLst>
      <p:ext uri="{BB962C8B-B14F-4D97-AF65-F5344CB8AC3E}">
        <p14:creationId xmlns:p14="http://schemas.microsoft.com/office/powerpoint/2010/main" val="47041764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CAS_PPT_Body.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38400" y="152400"/>
            <a:ext cx="8026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9" name="Footer Placeholder 7"/>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10948560" y="431045"/>
            <a:ext cx="640080" cy="548640"/>
          </a:xfrm>
        </p:spPr>
        <p:txBody>
          <a:bodyPr/>
          <a:lstStyle>
            <a:lvl1pPr>
              <a:defRPr b="1">
                <a:solidFill>
                  <a:schemeClr val="bg1"/>
                </a:solidFill>
              </a:defRPr>
            </a:lvl1pPr>
          </a:lstStyle>
          <a:p>
            <a:pPr>
              <a:defRPr/>
            </a:pPr>
            <a:fld id="{CBED1C45-DE86-4EAE-A31D-F9B000F21C7A}" type="slidenum">
              <a:rPr lang="en-US" altLang="en-US"/>
              <a:pPr>
                <a:defRPr/>
              </a:pPr>
              <a:t>‹#›</a:t>
            </a:fld>
            <a:endParaRPr lang="en-US" altLang="en-US" dirty="0"/>
          </a:p>
        </p:txBody>
      </p:sp>
    </p:spTree>
    <p:extLst>
      <p:ext uri="{BB962C8B-B14F-4D97-AF65-F5344CB8AC3E}">
        <p14:creationId xmlns:p14="http://schemas.microsoft.com/office/powerpoint/2010/main" val="5491905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Date Placeholder 2"/>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5" name="Footer Placeholder 3"/>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A60AE40-3B33-464A-A09A-55E0110C8D7A}" type="slidenum">
              <a:rPr lang="en-US" altLang="en-US"/>
              <a:pPr>
                <a:defRPr/>
              </a:pPr>
              <a:t>‹#›</a:t>
            </a:fld>
            <a:endParaRPr lang="en-US" altLang="en-US"/>
          </a:p>
        </p:txBody>
      </p:sp>
    </p:spTree>
    <p:extLst>
      <p:ext uri="{BB962C8B-B14F-4D97-AF65-F5344CB8AC3E}">
        <p14:creationId xmlns:p14="http://schemas.microsoft.com/office/powerpoint/2010/main" val="21973965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27564E8-0E2F-4E11-A4FD-C405EBCC7FAC}" type="slidenum">
              <a:rPr lang="en-US" altLang="en-US"/>
              <a:pPr>
                <a:defRPr/>
              </a:pPr>
              <a:t>‹#›</a:t>
            </a:fld>
            <a:endParaRPr lang="en-US" altLang="en-US"/>
          </a:p>
        </p:txBody>
      </p:sp>
    </p:spTree>
    <p:extLst>
      <p:ext uri="{BB962C8B-B14F-4D97-AF65-F5344CB8AC3E}">
        <p14:creationId xmlns:p14="http://schemas.microsoft.com/office/powerpoint/2010/main" val="574103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7" name="Footer Placeholder 5"/>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615BF26-0F54-4E0B-8A94-1D0B17037093}" type="slidenum">
              <a:rPr lang="en-US" altLang="en-US"/>
              <a:pPr>
                <a:defRPr/>
              </a:pPr>
              <a:t>‹#›</a:t>
            </a:fld>
            <a:endParaRPr lang="en-US" altLang="en-US"/>
          </a:p>
        </p:txBody>
      </p:sp>
    </p:spTree>
    <p:extLst>
      <p:ext uri="{BB962C8B-B14F-4D97-AF65-F5344CB8AC3E}">
        <p14:creationId xmlns:p14="http://schemas.microsoft.com/office/powerpoint/2010/main" val="42629580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AS_PPT_Bla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p>
        </p:txBody>
      </p:sp>
      <p:sp>
        <p:nvSpPr>
          <p:cNvPr id="7" name="Footer Placeholder 5"/>
          <p:cNvSpPr>
            <a:spLocks noGrp="1"/>
          </p:cNvSpPr>
          <p:nvPr>
            <p:ph type="ftr" sz="quarter" idx="11"/>
          </p:nvPr>
        </p:nvSpPr>
        <p:spPr>
          <a:xfrm rot="16200000">
            <a:off x="-1204119" y="1193006"/>
            <a:ext cx="2895601" cy="487363"/>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D29BF05-ACB0-43BA-B078-EE0DC3874381}" type="slidenum">
              <a:rPr lang="en-US" altLang="en-US"/>
              <a:pPr>
                <a:defRPr/>
              </a:pPr>
              <a:t>‹#›</a:t>
            </a:fld>
            <a:endParaRPr lang="en-US" altLang="en-US"/>
          </a:p>
        </p:txBody>
      </p:sp>
    </p:spTree>
    <p:extLst>
      <p:ext uri="{BB962C8B-B14F-4D97-AF65-F5344CB8AC3E}">
        <p14:creationId xmlns:p14="http://schemas.microsoft.com/office/powerpoint/2010/main" val="281386038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1582400" y="60325"/>
            <a:ext cx="609600" cy="457200"/>
          </a:xfrm>
          <a:prstGeom prst="rect">
            <a:avLst/>
          </a:prstGeom>
        </p:spPr>
        <p:txBody>
          <a:bodyPr vert="horz" wrap="square" lIns="91440" tIns="45720" rIns="91440" bIns="45720" numCol="1" anchor="ctr" anchorCtr="0" compatLnSpc="1">
            <a:prstTxWarp prst="textNoShape">
              <a:avLst/>
            </a:prstTxWarp>
          </a:bodyPr>
          <a:lstStyle>
            <a:lvl1pPr marL="0" indent="0" algn="ctr" eaLnBrk="1" hangingPunct="1">
              <a:buFont typeface="Arial" panose="020B0604020202020204" pitchFamily="34" charset="0"/>
              <a:buNone/>
              <a:defRPr sz="1400">
                <a:solidFill>
                  <a:srgbClr val="898989"/>
                </a:solidFill>
                <a:latin typeface="Garamond" panose="02020404030301010803" pitchFamily="18" charset="0"/>
              </a:defRPr>
            </a:lvl1pPr>
          </a:lstStyle>
          <a:p>
            <a:pPr>
              <a:defRPr/>
            </a:pPr>
            <a:fld id="{8E397AFF-8B1D-4105-A473-1C10E37B36A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spd="med">
    <p:fade/>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000" kern="1200">
          <a:solidFill>
            <a:srgbClr val="FFFFFF"/>
          </a:solidFill>
          <a:latin typeface="Garamond"/>
          <a:ea typeface="Garamond" panose="02020404030301010803" pitchFamily="18" charset="0"/>
          <a:cs typeface="Garamond"/>
        </a:defRPr>
      </a:lvl1pPr>
      <a:lvl2pPr algn="ctr" defTabSz="457200" rtl="0" eaLnBrk="0" fontAlgn="base" hangingPunct="0">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2pPr>
      <a:lvl3pPr algn="ctr" defTabSz="457200" rtl="0" eaLnBrk="0" fontAlgn="base" hangingPunct="0">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3pPr>
      <a:lvl4pPr algn="ctr" defTabSz="457200" rtl="0" eaLnBrk="0" fontAlgn="base" hangingPunct="0">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4pPr>
      <a:lvl5pPr algn="ctr" defTabSz="457200" rtl="0" eaLnBrk="0" fontAlgn="base" hangingPunct="0">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5pPr>
      <a:lvl6pPr marL="457200" algn="ctr" defTabSz="457200" rtl="0" fontAlgn="base">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6pPr>
      <a:lvl7pPr marL="914400" algn="ctr" defTabSz="457200" rtl="0" fontAlgn="base">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7pPr>
      <a:lvl8pPr marL="1371600" algn="ctr" defTabSz="457200" rtl="0" fontAlgn="base">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8pPr>
      <a:lvl9pPr marL="1828800" algn="ctr" defTabSz="457200" rtl="0" fontAlgn="base">
        <a:spcBef>
          <a:spcPct val="0"/>
        </a:spcBef>
        <a:spcAft>
          <a:spcPct val="0"/>
        </a:spcAft>
        <a:defRPr sz="4000">
          <a:solidFill>
            <a:srgbClr val="FFFFFF"/>
          </a:solidFill>
          <a:latin typeface="Garamond" panose="02020404030301010803" pitchFamily="18" charset="0"/>
          <a:ea typeface="Garamond" panose="02020404030301010803" pitchFamily="18" charset="0"/>
          <a:cs typeface="Garamond" panose="020204040303010108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aramond"/>
          <a:ea typeface="Garamond" panose="02020404030301010803" pitchFamily="18" charset="0"/>
          <a:cs typeface="Garamon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Garamond"/>
          <a:ea typeface="Garamond" panose="02020404030301010803" pitchFamily="18" charset="0"/>
          <a:cs typeface="Garamon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Garamond"/>
          <a:ea typeface="Garamond" panose="02020404030301010803" pitchFamily="18" charset="0"/>
          <a:cs typeface="Garamon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aramond"/>
          <a:ea typeface="Garamond" panose="02020404030301010803" pitchFamily="18" charset="0"/>
          <a:cs typeface="Garamon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aramond"/>
          <a:ea typeface="Garamond" panose="02020404030301010803" pitchFamily="18" charset="0"/>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as.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1752600" y="3886200"/>
            <a:ext cx="8763000" cy="1317625"/>
          </a:xfrm>
        </p:spPr>
        <p:txBody>
          <a:bodyPr/>
          <a:lstStyle/>
          <a:p>
            <a:pPr algn="ctr" eaLnBrk="1" hangingPunct="1"/>
            <a:r>
              <a:rPr lang="en-US" altLang="en-US" sz="4400" dirty="0" smtClean="0">
                <a:latin typeface="Times New Roman" panose="02020603050405020304" pitchFamily="18" charset="0"/>
                <a:cs typeface="Times New Roman" panose="02020603050405020304" pitchFamily="18" charset="0"/>
              </a:rPr>
              <a:t>Assessment of Counseling Services:</a:t>
            </a:r>
            <a:br>
              <a:rPr lang="en-US" altLang="en-US" sz="4400"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How Does Counseling Fit Into The Mission Of Student Affairs?</a:t>
            </a:r>
          </a:p>
        </p:txBody>
      </p:sp>
      <p:sp>
        <p:nvSpPr>
          <p:cNvPr id="7" name="Subtitle 6"/>
          <p:cNvSpPr>
            <a:spLocks noGrp="1"/>
          </p:cNvSpPr>
          <p:nvPr>
            <p:ph type="subTitle" idx="1"/>
          </p:nvPr>
        </p:nvSpPr>
        <p:spPr>
          <a:xfrm>
            <a:off x="3048000" y="5392738"/>
            <a:ext cx="8534400" cy="1312862"/>
          </a:xfrm>
        </p:spPr>
        <p:txBody>
          <a:bodyPr rtlCol="0" anchor="t">
            <a:normAutofit/>
          </a:bodyPr>
          <a:lstStyle/>
          <a:p>
            <a:pPr eaLnBrk="1" fontAlgn="auto" hangingPunct="1">
              <a:spcBef>
                <a:spcPts val="0"/>
              </a:spcBef>
              <a:spcAft>
                <a:spcPts val="0"/>
              </a:spcAft>
              <a:defRPr/>
            </a:pPr>
            <a:r>
              <a:rPr lang="en-US" sz="1600" b="1" dirty="0">
                <a:solidFill>
                  <a:schemeClr val="tx1"/>
                </a:solidFill>
                <a:latin typeface="Times New Roman" pitchFamily="18" charset="0"/>
                <a:ea typeface="+mn-ea"/>
                <a:cs typeface="Times New Roman" pitchFamily="18" charset="0"/>
              </a:rPr>
              <a:t>Perry C. Francis, Ed.D., </a:t>
            </a:r>
            <a:r>
              <a:rPr lang="en-US" sz="1600" b="1" dirty="0" smtClean="0">
                <a:solidFill>
                  <a:schemeClr val="tx1"/>
                </a:solidFill>
                <a:latin typeface="Times New Roman" pitchFamily="18" charset="0"/>
                <a:ea typeface="+mn-ea"/>
                <a:cs typeface="Times New Roman" pitchFamily="18" charset="0"/>
              </a:rPr>
              <a:t>LPC				Lisa Adams, Ph.D., LPC</a:t>
            </a:r>
            <a:endParaRPr lang="en-US" sz="1600" b="1" dirty="0">
              <a:solidFill>
                <a:schemeClr val="tx1"/>
              </a:solidFill>
              <a:latin typeface="Times New Roman" pitchFamily="18" charset="0"/>
              <a:ea typeface="+mn-ea"/>
              <a:cs typeface="Times New Roman" pitchFamily="18" charset="0"/>
            </a:endParaRPr>
          </a:p>
          <a:p>
            <a:pPr eaLnBrk="1" fontAlgn="auto" hangingPunct="1">
              <a:spcBef>
                <a:spcPts val="0"/>
              </a:spcBef>
              <a:spcAft>
                <a:spcPts val="0"/>
              </a:spcAft>
              <a:defRPr/>
            </a:pPr>
            <a:r>
              <a:rPr lang="en-US" sz="1400" dirty="0" smtClean="0">
                <a:solidFill>
                  <a:schemeClr val="tx1"/>
                </a:solidFill>
                <a:latin typeface="Times New Roman" panose="02020603050405020304" pitchFamily="18" charset="0"/>
                <a:cs typeface="Times New Roman" panose="02020603050405020304" pitchFamily="18" charset="0"/>
              </a:rPr>
              <a:t>Professor </a:t>
            </a:r>
            <a:r>
              <a:rPr lang="en-US" sz="1400" dirty="0">
                <a:solidFill>
                  <a:schemeClr val="tx1"/>
                </a:solidFill>
                <a:latin typeface="Times New Roman" panose="02020603050405020304" pitchFamily="18" charset="0"/>
                <a:cs typeface="Times New Roman" panose="02020603050405020304" pitchFamily="18" charset="0"/>
              </a:rPr>
              <a:t>of Counseling</a:t>
            </a:r>
            <a:r>
              <a:rPr lang="en-US" alt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Interim-Associate </a:t>
            </a:r>
            <a:r>
              <a:rPr lang="en-US" sz="1400" dirty="0">
                <a:solidFill>
                  <a:schemeClr val="tx1"/>
                </a:solidFill>
                <a:latin typeface="Times New Roman" panose="02020603050405020304" pitchFamily="18" charset="0"/>
                <a:cs typeface="Times New Roman" panose="02020603050405020304" pitchFamily="18" charset="0"/>
              </a:rPr>
              <a:t>Vice President, Student </a:t>
            </a:r>
            <a:r>
              <a:rPr lang="en-US" sz="1400" dirty="0" smtClean="0">
                <a:solidFill>
                  <a:schemeClr val="tx1"/>
                </a:solidFill>
                <a:latin typeface="Times New Roman" panose="02020603050405020304" pitchFamily="18" charset="0"/>
                <a:cs typeface="Times New Roman" panose="02020603050405020304" pitchFamily="18" charset="0"/>
              </a:rPr>
              <a:t>Life</a:t>
            </a: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400" dirty="0">
                <a:solidFill>
                  <a:schemeClr val="tx1"/>
                </a:solidFill>
                <a:latin typeface="Times New Roman" panose="02020603050405020304" pitchFamily="18" charset="0"/>
                <a:cs typeface="Times New Roman" panose="02020603050405020304" pitchFamily="18" charset="0"/>
              </a:rPr>
              <a:t>Eastern Michigan University</a:t>
            </a:r>
            <a:r>
              <a:rPr lang="en-US" sz="1400" dirty="0" smtClean="0">
                <a:solidFill>
                  <a:schemeClr val="tx1"/>
                </a:solidFill>
                <a:latin typeface="Times New Roman" panose="02020603050405020304" pitchFamily="18" charset="0"/>
                <a:cs typeface="Times New Roman" panose="02020603050405020304" pitchFamily="18" charset="0"/>
              </a:rPr>
              <a:t>					Student Affairs &amp; Enrollment Management</a:t>
            </a:r>
            <a:endParaRPr lang="en-US" sz="14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400" dirty="0">
                <a:solidFill>
                  <a:schemeClr val="tx1"/>
                </a:solidFill>
                <a:latin typeface="Times New Roman" pitchFamily="18" charset="0"/>
                <a:ea typeface="+mn-ea"/>
                <a:cs typeface="Times New Roman" pitchFamily="18" charset="0"/>
              </a:rPr>
              <a:t>pfrancis@emich.edu</a:t>
            </a:r>
            <a:r>
              <a:rPr lang="en-US" sz="1400" dirty="0" smtClean="0">
                <a:solidFill>
                  <a:schemeClr val="tx1"/>
                </a:solidFill>
                <a:latin typeface="Times New Roman" panose="02020603050405020304" pitchFamily="18" charset="0"/>
                <a:cs typeface="Times New Roman" panose="02020603050405020304" pitchFamily="18" charset="0"/>
              </a:rPr>
              <a:t>						University of West Georgia</a:t>
            </a:r>
            <a:endParaRPr lang="en-US" sz="1400" dirty="0">
              <a:solidFill>
                <a:schemeClr val="tx1"/>
              </a:solidFill>
              <a:latin typeface="Times New Roman" pitchFamily="18" charset="0"/>
              <a:ea typeface="+mn-ea"/>
              <a:cs typeface="Times New Roman" pitchFamily="18" charset="0"/>
            </a:endParaRPr>
          </a:p>
          <a:p>
            <a:pPr eaLnBrk="1" fontAlgn="auto" hangingPunct="1">
              <a:spcBef>
                <a:spcPts val="0"/>
              </a:spcBef>
              <a:spcAft>
                <a:spcPts val="0"/>
              </a:spcAft>
              <a:defRPr/>
            </a:pPr>
            <a:r>
              <a:rPr lang="en-US" sz="1400" dirty="0" smtClean="0">
                <a:solidFill>
                  <a:schemeClr val="tx1"/>
                </a:solidFill>
                <a:latin typeface="Times New Roman" pitchFamily="18" charset="0"/>
                <a:ea typeface="+mn-ea"/>
                <a:cs typeface="Times New Roman"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ladams@westga.edu</a:t>
            </a:r>
            <a:endParaRPr lang="en-US" sz="1400" dirty="0">
              <a:solidFill>
                <a:schemeClr val="tx1"/>
              </a:solidFill>
              <a:latin typeface="Times New Roman" pitchFamily="18" charset="0"/>
              <a:ea typeface="+mn-ea"/>
              <a:cs typeface="Times New Roman" pitchFamily="18" charset="0"/>
            </a:endParaRPr>
          </a:p>
        </p:txBody>
      </p:sp>
      <p:sp>
        <p:nvSpPr>
          <p:cNvPr id="2" name="TextBox 1"/>
          <p:cNvSpPr txBox="1"/>
          <p:nvPr/>
        </p:nvSpPr>
        <p:spPr>
          <a:xfrm>
            <a:off x="7680325" y="381000"/>
            <a:ext cx="3902075" cy="923925"/>
          </a:xfrm>
          <a:prstGeom prst="rect">
            <a:avLst/>
          </a:prstGeom>
          <a:solidFill>
            <a:srgbClr val="0070C0"/>
          </a:solidFill>
          <a:ln w="57150"/>
        </p:spPr>
        <p:style>
          <a:lnRef idx="3">
            <a:schemeClr val="lt1"/>
          </a:lnRef>
          <a:fillRef idx="1">
            <a:schemeClr val="accent1"/>
          </a:fillRef>
          <a:effectRef idx="1">
            <a:schemeClr val="accent1"/>
          </a:effectRef>
          <a:fontRef idx="minor">
            <a:schemeClr val="lt1"/>
          </a:fontRef>
        </p:style>
        <p:txBody>
          <a:bodyPr>
            <a:spAutoFit/>
          </a:bodyPr>
          <a:lstStyle/>
          <a:p>
            <a:pPr algn="r" eaLnBrk="1" fontAlgn="auto" hangingPunct="1">
              <a:spcBef>
                <a:spcPts val="0"/>
              </a:spcBef>
              <a:spcAft>
                <a:spcPts val="0"/>
              </a:spcAft>
              <a:defRPr/>
            </a:pPr>
            <a:r>
              <a:rPr lang="en-US" b="1" dirty="0" smtClean="0">
                <a:latin typeface="Times New Roman" pitchFamily="18" charset="0"/>
                <a:cs typeface="Times New Roman" pitchFamily="18" charset="0"/>
              </a:rPr>
              <a:t>ACCA National Conference</a:t>
            </a:r>
          </a:p>
          <a:p>
            <a:pPr algn="r" eaLnBrk="1" fontAlgn="auto" hangingPunct="1">
              <a:spcBef>
                <a:spcPts val="0"/>
              </a:spcBef>
              <a:spcAft>
                <a:spcPts val="0"/>
              </a:spcAft>
              <a:defRPr/>
            </a:pPr>
            <a:r>
              <a:rPr lang="en-US" b="1" dirty="0" smtClean="0">
                <a:latin typeface="Times New Roman" pitchFamily="18" charset="0"/>
                <a:cs typeface="Times New Roman" pitchFamily="18" charset="0"/>
              </a:rPr>
              <a:t>February 29, 2020</a:t>
            </a:r>
          </a:p>
          <a:p>
            <a:pPr algn="r" eaLnBrk="1" fontAlgn="auto" hangingPunct="1">
              <a:spcBef>
                <a:spcPts val="0"/>
              </a:spcBef>
              <a:spcAft>
                <a:spcPts val="0"/>
              </a:spcAft>
              <a:defRPr/>
            </a:pPr>
            <a:r>
              <a:rPr lang="en-US" b="1" dirty="0" smtClean="0">
                <a:latin typeface="Times New Roman" pitchFamily="18" charset="0"/>
                <a:cs typeface="Times New Roman" pitchFamily="18" charset="0"/>
              </a:rPr>
              <a:t>Washington, D.C.</a:t>
            </a:r>
            <a:endParaRPr lang="en-US" b="1"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356" y="1617821"/>
            <a:ext cx="4745969" cy="1955482"/>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Uses of CAS Standards</a:t>
            </a:r>
          </a:p>
        </p:txBody>
      </p:sp>
      <p:sp>
        <p:nvSpPr>
          <p:cNvPr id="3" name="Content Placeholder 2"/>
          <p:cNvSpPr>
            <a:spLocks noGrp="1"/>
          </p:cNvSpPr>
          <p:nvPr>
            <p:ph idx="1"/>
          </p:nvPr>
        </p:nvSpPr>
        <p:spPr/>
        <p:txBody>
          <a:bodyPr>
            <a:normAutofit fontScale="92500" lnSpcReduction="10000"/>
          </a:bodyPr>
          <a:lstStyle/>
          <a:p>
            <a:pPr>
              <a:defRPr/>
            </a:pPr>
            <a:r>
              <a:rPr lang="en-US" dirty="0" smtClean="0"/>
              <a:t>Credibility, Accountability, Improvement</a:t>
            </a:r>
          </a:p>
          <a:p>
            <a:pPr lvl="1">
              <a:defRPr/>
            </a:pPr>
            <a:r>
              <a:rPr lang="en-US" dirty="0" smtClean="0"/>
              <a:t>  Program &amp; service improvement</a:t>
            </a:r>
          </a:p>
          <a:p>
            <a:pPr lvl="1">
              <a:defRPr/>
            </a:pPr>
            <a:r>
              <a:rPr lang="en-US" dirty="0" smtClean="0"/>
              <a:t>  Measures of quality and effectiveness</a:t>
            </a:r>
          </a:p>
          <a:p>
            <a:pPr lvl="1">
              <a:defRPr/>
            </a:pPr>
            <a:r>
              <a:rPr lang="en-US" dirty="0" smtClean="0"/>
              <a:t>  Measures of impact on learning and development</a:t>
            </a:r>
          </a:p>
          <a:p>
            <a:pPr lvl="1">
              <a:defRPr/>
            </a:pPr>
            <a:r>
              <a:rPr lang="en-US" dirty="0" smtClean="0"/>
              <a:t>  Design of new programs &amp; services</a:t>
            </a:r>
          </a:p>
          <a:p>
            <a:pPr lvl="1">
              <a:defRPr/>
            </a:pPr>
            <a:r>
              <a:rPr lang="en-US" dirty="0" smtClean="0"/>
              <a:t>  Institutional self-studies</a:t>
            </a:r>
          </a:p>
          <a:p>
            <a:pPr lvl="1">
              <a:defRPr/>
            </a:pPr>
            <a:r>
              <a:rPr lang="en-US" dirty="0" smtClean="0"/>
              <a:t>  Preparation for accreditation or program review</a:t>
            </a:r>
          </a:p>
          <a:p>
            <a:pPr lvl="2">
              <a:defRPr/>
            </a:pPr>
            <a:endParaRPr lang="en-US" dirty="0" smtClean="0"/>
          </a:p>
          <a:p>
            <a:pPr>
              <a:defRPr/>
            </a:pPr>
            <a:r>
              <a:rPr lang="en-US" dirty="0" smtClean="0"/>
              <a:t>Staff development</a:t>
            </a:r>
          </a:p>
          <a:p>
            <a:pPr lvl="2">
              <a:defRPr/>
            </a:pPr>
            <a:endParaRPr lang="en-US" dirty="0" smtClean="0"/>
          </a:p>
          <a:p>
            <a:pPr>
              <a:defRPr/>
            </a:pPr>
            <a:r>
              <a:rPr lang="en-US" dirty="0" smtClean="0"/>
              <a:t>Academic preparation</a:t>
            </a:r>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10</a:t>
            </a:fld>
            <a:endParaRPr lang="en-US" alt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Standards &amp; Guidelines</a:t>
            </a:r>
          </a:p>
        </p:txBody>
      </p:sp>
      <p:pic>
        <p:nvPicPr>
          <p:cNvPr id="266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84450" y="1447800"/>
            <a:ext cx="7480300" cy="5303838"/>
          </a:xfrm>
        </p:spPr>
      </p:pic>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11</a:t>
            </a:fld>
            <a:endParaRPr lang="en-US" alt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12 Component Parts</a:t>
            </a:r>
          </a:p>
        </p:txBody>
      </p:sp>
      <p:sp>
        <p:nvSpPr>
          <p:cNvPr id="28675" name="Content Placeholder 4"/>
          <p:cNvSpPr>
            <a:spLocks noGrp="1"/>
          </p:cNvSpPr>
          <p:nvPr>
            <p:ph sz="half" idx="1"/>
          </p:nvPr>
        </p:nvSpPr>
        <p:spPr/>
        <p:txBody>
          <a:bodyPr/>
          <a:lstStyle/>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Mission </a:t>
            </a:r>
          </a:p>
          <a:p>
            <a:pPr marL="1314450" lvl="2" indent="-514350">
              <a:buFont typeface="Calibri" panose="020F0502020204030204" pitchFamily="34" charset="0"/>
              <a:buAutoNum type="arabicPeriod"/>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Program</a:t>
            </a:r>
          </a:p>
          <a:p>
            <a:pPr marL="1314450" lvl="2" indent="-514350">
              <a:buFont typeface="Calibri" panose="020F0502020204030204" pitchFamily="34" charset="0"/>
              <a:buAutoNum type="arabicPeriod"/>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Organization &amp; Leadership</a:t>
            </a:r>
          </a:p>
          <a:p>
            <a:pPr marL="1314450" lvl="2" indent="-514350">
              <a:buFont typeface="Calibri" panose="020F0502020204030204" pitchFamily="34" charset="0"/>
              <a:buAutoNum type="arabicPeriod"/>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Human Resources</a:t>
            </a:r>
          </a:p>
          <a:p>
            <a:pPr marL="1314450" lvl="2" indent="-514350">
              <a:buFont typeface="Calibri" panose="020F0502020204030204" pitchFamily="34" charset="0"/>
              <a:buAutoNum type="arabicPeriod"/>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Ethics</a:t>
            </a:r>
          </a:p>
          <a:p>
            <a:pPr marL="1314450" lvl="2" indent="-514350">
              <a:buFont typeface="Calibri" panose="020F0502020204030204" pitchFamily="34" charset="0"/>
              <a:buAutoNum type="arabicPeriod"/>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a:pPr>
            <a:r>
              <a:rPr lang="en-US" altLang="en-US" smtClean="0">
                <a:latin typeface="Garamond" panose="02020404030301010803" pitchFamily="18" charset="0"/>
                <a:cs typeface="Garamond" panose="02020404030301010803" pitchFamily="18" charset="0"/>
              </a:rPr>
              <a:t>Law, Policy, &amp; Governance</a:t>
            </a:r>
          </a:p>
        </p:txBody>
      </p:sp>
      <p:sp>
        <p:nvSpPr>
          <p:cNvPr id="28676" name="Content Placeholder 7"/>
          <p:cNvSpPr>
            <a:spLocks noGrp="1"/>
          </p:cNvSpPr>
          <p:nvPr>
            <p:ph sz="half" idx="2"/>
          </p:nvPr>
        </p:nvSpPr>
        <p:spPr/>
        <p:txBody>
          <a:bodyPr/>
          <a:lstStyle/>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Diversity, Equity, &amp; Access</a:t>
            </a:r>
          </a:p>
          <a:p>
            <a:pPr marL="1314450" lvl="2" indent="-514350">
              <a:buFont typeface="Calibri" panose="020F0502020204030204" pitchFamily="34" charset="0"/>
              <a:buAutoNum type="arabicPeriod" startAt="7"/>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Institutional &amp; External Relations</a:t>
            </a:r>
          </a:p>
          <a:p>
            <a:pPr marL="1314450" lvl="2" indent="-514350">
              <a:buFont typeface="Calibri" panose="020F0502020204030204" pitchFamily="34" charset="0"/>
              <a:buAutoNum type="arabicPeriod" startAt="7"/>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Financial Resources</a:t>
            </a:r>
          </a:p>
          <a:p>
            <a:pPr marL="1314450" lvl="2" indent="-514350">
              <a:buFont typeface="Calibri" panose="020F0502020204030204" pitchFamily="34" charset="0"/>
              <a:buAutoNum type="arabicPeriod" startAt="7"/>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Technology</a:t>
            </a:r>
          </a:p>
          <a:p>
            <a:pPr marL="1314450" lvl="2" indent="-514350">
              <a:buFont typeface="Calibri" panose="020F0502020204030204" pitchFamily="34" charset="0"/>
              <a:buAutoNum type="arabicPeriod" startAt="7"/>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Facilities &amp; Equipment</a:t>
            </a:r>
          </a:p>
          <a:p>
            <a:pPr marL="1314450" lvl="2" indent="-514350">
              <a:buFont typeface="Calibri" panose="020F0502020204030204" pitchFamily="34" charset="0"/>
              <a:buAutoNum type="arabicPeriod" startAt="7"/>
            </a:pPr>
            <a:endParaRPr lang="en-US" altLang="en-US" smtClean="0">
              <a:latin typeface="Garamond" panose="02020404030301010803" pitchFamily="18" charset="0"/>
              <a:cs typeface="Garamond" panose="02020404030301010803" pitchFamily="18" charset="0"/>
            </a:endParaRPr>
          </a:p>
          <a:p>
            <a:pPr marL="514350" indent="-514350">
              <a:buFont typeface="Calibri" panose="020F0502020204030204" pitchFamily="34" charset="0"/>
              <a:buAutoNum type="arabicPeriod" startAt="7"/>
            </a:pPr>
            <a:r>
              <a:rPr lang="en-US" altLang="en-US" smtClean="0">
                <a:latin typeface="Garamond" panose="02020404030301010803" pitchFamily="18" charset="0"/>
                <a:cs typeface="Garamond" panose="02020404030301010803" pitchFamily="18" charset="0"/>
              </a:rPr>
              <a:t>Assessment &amp; Evaluation</a:t>
            </a:r>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solidFill>
                  <a:schemeClr val="bg1"/>
                </a:solidFill>
              </a:rPr>
              <a:pPr>
                <a:defRPr/>
              </a:pPr>
              <a:t>12</a:t>
            </a:fld>
            <a:endParaRPr lang="en-US" alt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General &amp; Specialty Standards</a:t>
            </a:r>
          </a:p>
        </p:txBody>
      </p:sp>
      <p:sp>
        <p:nvSpPr>
          <p:cNvPr id="30723" name="Text Placeholder 5"/>
          <p:cNvSpPr>
            <a:spLocks noGrp="1"/>
          </p:cNvSpPr>
          <p:nvPr>
            <p:ph type="body" idx="1"/>
          </p:nvPr>
        </p:nvSpPr>
        <p:spPr>
          <a:xfrm>
            <a:off x="609600" y="1535113"/>
            <a:ext cx="5386388" cy="639762"/>
          </a:xfrm>
        </p:spPr>
        <p:txBody>
          <a:bodyPr anchor="ctr"/>
          <a:lstStyle/>
          <a:p>
            <a:pPr eaLnBrk="1" hangingPunct="1"/>
            <a:r>
              <a:rPr lang="en-US" altLang="en-US" smtClean="0">
                <a:latin typeface="Times New Roman" panose="02020603050405020304" pitchFamily="18" charset="0"/>
                <a:cs typeface="Times New Roman" panose="02020603050405020304" pitchFamily="18" charset="0"/>
              </a:rPr>
              <a:t>General Standards</a:t>
            </a:r>
          </a:p>
        </p:txBody>
      </p:sp>
      <p:sp>
        <p:nvSpPr>
          <p:cNvPr id="30724" name="Content Placeholder 6"/>
          <p:cNvSpPr>
            <a:spLocks noGrp="1"/>
          </p:cNvSpPr>
          <p:nvPr>
            <p:ph sz="half" idx="2"/>
          </p:nvPr>
        </p:nvSpPr>
        <p:spPr>
          <a:xfrm>
            <a:off x="609600" y="2174875"/>
            <a:ext cx="5386388" cy="3951288"/>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Common across all functional areas</a:t>
            </a:r>
          </a:p>
          <a:p>
            <a:pPr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342900" lvl="1" indent="-342900" eaLnBrk="1" hangingPunct="1">
              <a:buFont typeface="Arial" panose="020B0604020202020204" pitchFamily="34" charset="0"/>
              <a:buChar char="•"/>
            </a:pPr>
            <a:r>
              <a:rPr lang="en-US" altLang="en-US" sz="2400" b="1" i="1" dirty="0" smtClean="0">
                <a:solidFill>
                  <a:srgbClr val="0070C0"/>
                </a:solidFill>
                <a:latin typeface="Times New Roman" panose="02020603050405020304" pitchFamily="18" charset="0"/>
                <a:cs typeface="Times New Roman" panose="02020603050405020304" pitchFamily="18" charset="0"/>
              </a:rPr>
              <a:t>For Example:</a:t>
            </a:r>
          </a:p>
          <a:p>
            <a:pPr marL="742950" lvl="2" indent="-342900" eaLnBrk="1" hangingPunct="1"/>
            <a:r>
              <a:rPr lang="en-US" altLang="en-US" sz="2200" b="1" i="1" dirty="0" smtClean="0">
                <a:solidFill>
                  <a:srgbClr val="0070C0"/>
                </a:solidFill>
                <a:latin typeface="Times New Roman" panose="02020603050405020304" pitchFamily="18" charset="0"/>
                <a:cs typeface="Times New Roman" panose="02020603050405020304" pitchFamily="18" charset="0"/>
              </a:rPr>
              <a:t>Programs &amp; services must develop, disseminate, implement, and regularly review their mission.</a:t>
            </a:r>
          </a:p>
          <a:p>
            <a:pPr eaLnBrk="1" hangingPunct="1">
              <a:buFont typeface="Arial" panose="020B0604020202020204" pitchFamily="34" charset="0"/>
              <a:buNone/>
            </a:pPr>
            <a:endParaRPr lang="en-US" altLang="en-US" dirty="0" smtClean="0">
              <a:latin typeface="Garamond" panose="02020404030301010803" pitchFamily="18" charset="0"/>
              <a:cs typeface="Garamond" panose="02020404030301010803" pitchFamily="18" charset="0"/>
            </a:endParaRPr>
          </a:p>
        </p:txBody>
      </p:sp>
      <p:sp>
        <p:nvSpPr>
          <p:cNvPr id="30725" name="Text Placeholder 7"/>
          <p:cNvSpPr>
            <a:spLocks noGrp="1"/>
          </p:cNvSpPr>
          <p:nvPr>
            <p:ph type="body" sz="quarter" idx="3"/>
          </p:nvPr>
        </p:nvSpPr>
        <p:spPr>
          <a:xfrm>
            <a:off x="6192838" y="1535113"/>
            <a:ext cx="5389562" cy="639762"/>
          </a:xfrm>
        </p:spPr>
        <p:txBody>
          <a:bodyPr anchor="ctr"/>
          <a:lstStyle/>
          <a:p>
            <a:pPr eaLnBrk="1" hangingPunct="1"/>
            <a:r>
              <a:rPr lang="en-US" altLang="en-US" smtClean="0">
                <a:latin typeface="Times New Roman" panose="02020603050405020304" pitchFamily="18" charset="0"/>
                <a:cs typeface="Times New Roman" panose="02020603050405020304" pitchFamily="18" charset="0"/>
              </a:rPr>
              <a:t>Specialty Standards</a:t>
            </a:r>
          </a:p>
        </p:txBody>
      </p:sp>
      <p:sp>
        <p:nvSpPr>
          <p:cNvPr id="30726" name="Content Placeholder 8"/>
          <p:cNvSpPr>
            <a:spLocks noGrp="1"/>
          </p:cNvSpPr>
          <p:nvPr>
            <p:ph sz="quarter" idx="4"/>
          </p:nvPr>
        </p:nvSpPr>
        <p:spPr>
          <a:xfrm>
            <a:off x="6192838" y="2174875"/>
            <a:ext cx="5389562" cy="3951288"/>
          </a:xfrm>
        </p:spPr>
        <p:txBody>
          <a:bodyPr/>
          <a:lstStyle/>
          <a:p>
            <a:pPr eaLnBrk="1" hangingPunct="1"/>
            <a:endParaRPr lang="en-US" altLang="en-US" dirty="0" smtClean="0">
              <a:latin typeface="Times New Roman" panose="02020603050405020304" pitchFamily="18" charset="0"/>
              <a:cs typeface="Times New Roman" panose="02020603050405020304" pitchFamily="18" charset="0"/>
            </a:endParaRPr>
          </a:p>
          <a:p>
            <a:pPr eaLnBrk="1" hangingPunct="1"/>
            <a:r>
              <a:rPr lang="en-US" altLang="en-US" dirty="0" smtClean="0">
                <a:latin typeface="Times New Roman" panose="02020603050405020304" pitchFamily="18" charset="0"/>
                <a:cs typeface="Times New Roman" panose="02020603050405020304" pitchFamily="18" charset="0"/>
              </a:rPr>
              <a:t>Address issues specific to the functional area</a:t>
            </a:r>
          </a:p>
          <a:p>
            <a:pPr eaLnBrk="1" hangingPunct="1">
              <a:buFont typeface="Arial" panose="020B0604020202020204" pitchFamily="34" charset="0"/>
              <a:buNone/>
            </a:pPr>
            <a:endParaRPr lang="en-US" altLang="en-US" dirty="0" smtClean="0">
              <a:latin typeface="Garamond" panose="02020404030301010803" pitchFamily="18" charset="0"/>
              <a:cs typeface="Garamond" panose="02020404030301010803" pitchFamily="18" charset="0"/>
            </a:endParaRPr>
          </a:p>
          <a:p>
            <a:pPr marL="342900" lvl="1" indent="-342900" eaLnBrk="1" hangingPunct="1">
              <a:buFont typeface="Arial" panose="020B0604020202020204" pitchFamily="34" charset="0"/>
              <a:buChar char="•"/>
            </a:pPr>
            <a:r>
              <a:rPr lang="en-US" altLang="en-US" sz="2400" b="1" i="1" dirty="0" smtClean="0">
                <a:solidFill>
                  <a:srgbClr val="0070C0"/>
                </a:solidFill>
                <a:latin typeface="Times New Roman" panose="02020603050405020304" pitchFamily="18" charset="0"/>
                <a:cs typeface="Times New Roman" panose="02020603050405020304" pitchFamily="18" charset="0"/>
              </a:rPr>
              <a:t>For Example:</a:t>
            </a:r>
          </a:p>
          <a:p>
            <a:pPr marL="742950" lvl="2" indent="-342900" eaLnBrk="1" hangingPunct="1"/>
            <a:r>
              <a:rPr lang="en-US" altLang="en-US" sz="2200" b="1" i="1" dirty="0" smtClean="0">
                <a:solidFill>
                  <a:srgbClr val="0070C0"/>
                </a:solidFill>
                <a:latin typeface="Times New Roman" panose="02020603050405020304" pitchFamily="18" charset="0"/>
                <a:cs typeface="Times New Roman" panose="02020603050405020304" pitchFamily="18" charset="0"/>
              </a:rPr>
              <a:t>The primary mission of career services is to assist students and other designated clients through all phases of their career development.</a:t>
            </a:r>
          </a:p>
          <a:p>
            <a:pPr eaLnBrk="1" hangingPunct="1">
              <a:buFont typeface="Arial" panose="020B0604020202020204" pitchFamily="34" charset="0"/>
              <a:buNone/>
            </a:pPr>
            <a:endParaRPr lang="en-US" altLang="en-US" dirty="0" smtClean="0">
              <a:latin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CBED1C45-DE86-4EAE-A31D-F9B000F21C7A}" type="slidenum">
              <a:rPr lang="en-US" altLang="en-US" smtClean="0"/>
              <a:pPr>
                <a:defRPr/>
              </a:pPr>
              <a:t>13</a:t>
            </a:fld>
            <a:endParaRPr lang="en-US" alt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altLang="en-US" sz="3200" smtClean="0">
                <a:latin typeface="Garamond" panose="02020404030301010803" pitchFamily="18" charset="0"/>
                <a:cs typeface="Garamond" panose="02020404030301010803" pitchFamily="18" charset="0"/>
              </a:rPr>
              <a:t>Student Learning &amp; Development: </a:t>
            </a:r>
            <a:br>
              <a:rPr lang="en-US" altLang="en-US" sz="3200" smtClean="0">
                <a:latin typeface="Garamond" panose="02020404030301010803" pitchFamily="18" charset="0"/>
                <a:cs typeface="Garamond" panose="02020404030301010803" pitchFamily="18" charset="0"/>
              </a:rPr>
            </a:br>
            <a:r>
              <a:rPr lang="en-US" altLang="en-US" sz="3200" smtClean="0">
                <a:latin typeface="Garamond" panose="02020404030301010803" pitchFamily="18" charset="0"/>
                <a:cs typeface="Garamond" panose="02020404030301010803" pitchFamily="18" charset="0"/>
              </a:rPr>
              <a:t>Part of the Program</a:t>
            </a:r>
          </a:p>
        </p:txBody>
      </p:sp>
      <p:sp>
        <p:nvSpPr>
          <p:cNvPr id="8" name="Content Placeholder 7"/>
          <p:cNvSpPr>
            <a:spLocks noGrp="1"/>
          </p:cNvSpPr>
          <p:nvPr>
            <p:ph idx="1"/>
          </p:nvPr>
        </p:nvSpPr>
        <p:spPr/>
        <p:txBody>
          <a:bodyPr>
            <a:normAutofit fontScale="85000" lnSpcReduction="20000"/>
          </a:bodyPr>
          <a:lstStyle/>
          <a:p>
            <a:pPr>
              <a:defRPr/>
            </a:pPr>
            <a:r>
              <a:rPr lang="en-US" dirty="0" smtClean="0"/>
              <a:t>Programs and services must:</a:t>
            </a:r>
          </a:p>
          <a:p>
            <a:pPr lvl="1">
              <a:defRPr/>
            </a:pPr>
            <a:endParaRPr lang="en-US" dirty="0" smtClean="0"/>
          </a:p>
          <a:p>
            <a:pPr lvl="1">
              <a:defRPr/>
            </a:pPr>
            <a:r>
              <a:rPr lang="en-US" dirty="0" smtClean="0"/>
              <a:t>Assess relevant and desirable student learning and development</a:t>
            </a:r>
          </a:p>
          <a:p>
            <a:pPr lvl="1">
              <a:defRPr/>
            </a:pPr>
            <a:endParaRPr lang="en-US" dirty="0" smtClean="0"/>
          </a:p>
          <a:p>
            <a:pPr lvl="1">
              <a:defRPr/>
            </a:pPr>
            <a:r>
              <a:rPr lang="en-US" dirty="0" smtClean="0"/>
              <a:t>Provide evidence of impact on outcomes</a:t>
            </a:r>
          </a:p>
          <a:p>
            <a:pPr lvl="1">
              <a:defRPr/>
            </a:pPr>
            <a:endParaRPr lang="en-US" dirty="0" smtClean="0"/>
          </a:p>
          <a:p>
            <a:pPr lvl="1">
              <a:defRPr/>
            </a:pPr>
            <a:r>
              <a:rPr lang="en-US" dirty="0"/>
              <a:t>A</a:t>
            </a:r>
            <a:r>
              <a:rPr lang="en-US" dirty="0" smtClean="0"/>
              <a:t>rticulate contributions to or support of student learning and development in the domains specifically assessed</a:t>
            </a:r>
          </a:p>
          <a:p>
            <a:pPr lvl="1">
              <a:defRPr/>
            </a:pPr>
            <a:endParaRPr lang="en-US" dirty="0" smtClean="0"/>
          </a:p>
          <a:p>
            <a:pPr lvl="1">
              <a:defRPr/>
            </a:pPr>
            <a:r>
              <a:rPr lang="en-US" dirty="0"/>
              <a:t>A</a:t>
            </a:r>
            <a:r>
              <a:rPr lang="en-US" dirty="0" smtClean="0"/>
              <a:t>rticulate contributions to or support of student persistence and success</a:t>
            </a:r>
          </a:p>
          <a:p>
            <a:pPr lvl="1">
              <a:defRPr/>
            </a:pPr>
            <a:endParaRPr lang="en-US" dirty="0" smtClean="0"/>
          </a:p>
          <a:p>
            <a:pPr lvl="1">
              <a:defRPr/>
            </a:pPr>
            <a:r>
              <a:rPr lang="en-US" dirty="0"/>
              <a:t>U</a:t>
            </a:r>
            <a:r>
              <a:rPr lang="en-US" dirty="0" smtClean="0"/>
              <a:t>se evidence gathered through this process to create strategies for improvement of programs and services</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14</a:t>
            </a:fld>
            <a:endParaRPr lang="en-US" alt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Outcome Domains</a:t>
            </a:r>
          </a:p>
        </p:txBody>
      </p:sp>
      <p:sp>
        <p:nvSpPr>
          <p:cNvPr id="34819" name="Content Placeholder 2"/>
          <p:cNvSpPr>
            <a:spLocks noGrp="1"/>
          </p:cNvSpPr>
          <p:nvPr>
            <p:ph idx="1"/>
          </p:nvPr>
        </p:nvSpPr>
        <p:spPr/>
        <p:txBody>
          <a:bodyPr>
            <a:normAutofit fontScale="92500" lnSpcReduction="20000"/>
          </a:bodyPr>
          <a:lstStyle/>
          <a:p>
            <a:pPr>
              <a:defRPr/>
            </a:pPr>
            <a:r>
              <a:rPr lang="en-US" altLang="en-US" dirty="0" smtClean="0"/>
              <a:t>Knowledge Acquisition, Construction, Integration, and Application  </a:t>
            </a:r>
          </a:p>
          <a:p>
            <a:pPr>
              <a:defRPr/>
            </a:pPr>
            <a:endParaRPr lang="en-US" altLang="en-US" dirty="0" smtClean="0"/>
          </a:p>
          <a:p>
            <a:pPr>
              <a:defRPr/>
            </a:pPr>
            <a:r>
              <a:rPr lang="en-US" altLang="en-US" dirty="0" smtClean="0"/>
              <a:t>Cognitive Complexity</a:t>
            </a:r>
          </a:p>
          <a:p>
            <a:pPr>
              <a:defRPr/>
            </a:pPr>
            <a:endParaRPr lang="en-US" altLang="en-US" dirty="0" smtClean="0"/>
          </a:p>
          <a:p>
            <a:pPr>
              <a:defRPr/>
            </a:pPr>
            <a:r>
              <a:rPr lang="en-US" altLang="en-US" dirty="0" smtClean="0"/>
              <a:t>Intrapersonal Development </a:t>
            </a:r>
          </a:p>
          <a:p>
            <a:pPr>
              <a:defRPr/>
            </a:pPr>
            <a:endParaRPr lang="en-US" altLang="en-US" dirty="0" smtClean="0"/>
          </a:p>
          <a:p>
            <a:pPr>
              <a:defRPr/>
            </a:pPr>
            <a:r>
              <a:rPr lang="en-US" altLang="en-US" dirty="0" smtClean="0"/>
              <a:t>Interpersonal Competence</a:t>
            </a:r>
          </a:p>
          <a:p>
            <a:pPr>
              <a:defRPr/>
            </a:pPr>
            <a:endParaRPr lang="en-US" altLang="en-US" dirty="0" smtClean="0"/>
          </a:p>
          <a:p>
            <a:pPr>
              <a:defRPr/>
            </a:pPr>
            <a:r>
              <a:rPr lang="en-US" altLang="en-US" dirty="0" smtClean="0"/>
              <a:t>Humanitarianism and Civic Engagement </a:t>
            </a:r>
          </a:p>
          <a:p>
            <a:pPr>
              <a:defRPr/>
            </a:pPr>
            <a:endParaRPr lang="en-US" altLang="en-US" dirty="0" smtClean="0"/>
          </a:p>
          <a:p>
            <a:pPr>
              <a:defRPr/>
            </a:pPr>
            <a:r>
              <a:rPr lang="en-US" altLang="en-US" dirty="0" smtClean="0"/>
              <a:t>Practical Competence</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15</a:t>
            </a:fld>
            <a:endParaRPr lang="en-US" alt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3200" smtClean="0">
                <a:latin typeface="Garamond" panose="02020404030301010803" pitchFamily="18" charset="0"/>
                <a:cs typeface="Garamond" panose="02020404030301010803" pitchFamily="18" charset="0"/>
              </a:rPr>
              <a:t>Domain Example: </a:t>
            </a:r>
            <a:br>
              <a:rPr lang="en-US" altLang="en-US" sz="3200" smtClean="0">
                <a:latin typeface="Garamond" panose="02020404030301010803" pitchFamily="18" charset="0"/>
                <a:cs typeface="Garamond" panose="02020404030301010803" pitchFamily="18" charset="0"/>
              </a:rPr>
            </a:br>
            <a:r>
              <a:rPr lang="en-US" altLang="en-US" sz="3200" smtClean="0">
                <a:latin typeface="Garamond" panose="02020404030301010803" pitchFamily="18" charset="0"/>
                <a:cs typeface="Garamond" panose="02020404030301010803" pitchFamily="18" charset="0"/>
              </a:rPr>
              <a:t>Intrapersonal Development</a:t>
            </a:r>
          </a:p>
        </p:txBody>
      </p:sp>
      <p:sp>
        <p:nvSpPr>
          <p:cNvPr id="3" name="Content Placeholder 2"/>
          <p:cNvSpPr>
            <a:spLocks noGrp="1"/>
          </p:cNvSpPr>
          <p:nvPr>
            <p:ph idx="1"/>
          </p:nvPr>
        </p:nvSpPr>
        <p:spPr>
          <a:xfrm>
            <a:off x="457200" y="1600200"/>
            <a:ext cx="11226800" cy="5105400"/>
          </a:xfrm>
        </p:spPr>
        <p:txBody>
          <a:bodyPr rtlCol="0">
            <a:normAutofit fontScale="32500" lnSpcReduction="20000"/>
          </a:bodyPr>
          <a:lstStyle/>
          <a:p>
            <a:pPr algn="ctr" eaLnBrk="1" fontAlgn="auto" hangingPunct="1">
              <a:spcAft>
                <a:spcPts val="0"/>
              </a:spcAft>
              <a:buFont typeface="Arial" panose="020B0604020202020204" pitchFamily="34" charset="0"/>
              <a:buNone/>
              <a:defRPr/>
            </a:pPr>
            <a:r>
              <a:rPr lang="en-US" sz="5500" b="1" dirty="0">
                <a:latin typeface="Times New Roman" pitchFamily="18" charset="0"/>
                <a:ea typeface="+mn-ea"/>
                <a:cs typeface="Times New Roman" pitchFamily="18" charset="0"/>
              </a:rPr>
              <a:t>Dimensions</a:t>
            </a:r>
          </a:p>
          <a:p>
            <a:pPr eaLnBrk="1" fontAlgn="auto" hangingPunct="1">
              <a:spcAft>
                <a:spcPts val="0"/>
              </a:spcAft>
              <a:buFont typeface="Arial"/>
              <a:buChar char="•"/>
              <a:defRPr/>
            </a:pPr>
            <a:r>
              <a:rPr lang="en-US" sz="5500" dirty="0">
                <a:latin typeface="Times New Roman" pitchFamily="18" charset="0"/>
                <a:ea typeface="+mn-ea"/>
                <a:cs typeface="Times New Roman" pitchFamily="18" charset="0"/>
              </a:rPr>
              <a:t>Realistic self-appraisal, self-understanding, and self-respect  </a:t>
            </a:r>
          </a:p>
          <a:p>
            <a:pPr eaLnBrk="1" fontAlgn="auto" hangingPunct="1">
              <a:spcAft>
                <a:spcPts val="0"/>
              </a:spcAft>
              <a:buFont typeface="Arial"/>
              <a:buChar char="•"/>
              <a:defRPr/>
            </a:pPr>
            <a:r>
              <a:rPr lang="en-US" sz="5500" dirty="0">
                <a:latin typeface="Times New Roman" pitchFamily="18" charset="0"/>
                <a:ea typeface="+mn-ea"/>
                <a:cs typeface="Times New Roman" pitchFamily="18" charset="0"/>
              </a:rPr>
              <a:t>Identity development</a:t>
            </a:r>
          </a:p>
          <a:p>
            <a:pPr eaLnBrk="1" fontAlgn="auto" hangingPunct="1">
              <a:spcAft>
                <a:spcPts val="0"/>
              </a:spcAft>
              <a:buFont typeface="Arial"/>
              <a:buChar char="•"/>
              <a:defRPr/>
            </a:pPr>
            <a:r>
              <a:rPr lang="en-US" sz="5500" dirty="0">
                <a:latin typeface="Times New Roman" pitchFamily="18" charset="0"/>
                <a:ea typeface="+mn-ea"/>
                <a:cs typeface="Times New Roman" pitchFamily="18" charset="0"/>
              </a:rPr>
              <a:t>Commitment to ethics and integrity </a:t>
            </a:r>
          </a:p>
          <a:p>
            <a:pPr eaLnBrk="1" fontAlgn="auto" hangingPunct="1">
              <a:spcAft>
                <a:spcPts val="0"/>
              </a:spcAft>
              <a:buFont typeface="Arial"/>
              <a:buChar char="•"/>
              <a:defRPr/>
            </a:pPr>
            <a:r>
              <a:rPr lang="en-US" sz="5500" dirty="0">
                <a:latin typeface="Times New Roman" pitchFamily="18" charset="0"/>
                <a:ea typeface="+mn-ea"/>
                <a:cs typeface="Times New Roman" pitchFamily="18" charset="0"/>
              </a:rPr>
              <a:t>Spiritual awareness</a:t>
            </a:r>
          </a:p>
          <a:p>
            <a:pPr algn="ctr" eaLnBrk="1" fontAlgn="auto" hangingPunct="1">
              <a:spcAft>
                <a:spcPts val="0"/>
              </a:spcAft>
              <a:buFont typeface="Arial" panose="020B0604020202020204" pitchFamily="34" charset="0"/>
              <a:buNone/>
              <a:defRPr/>
            </a:pPr>
            <a:r>
              <a:rPr lang="en-US" sz="5000" b="1" dirty="0">
                <a:latin typeface="Times New Roman" pitchFamily="18" charset="0"/>
                <a:ea typeface="+mn-ea"/>
                <a:cs typeface="Times New Roman" pitchFamily="18" charset="0"/>
              </a:rPr>
              <a:t>Examples of Learning Outcomes</a:t>
            </a:r>
          </a:p>
          <a:p>
            <a:pPr eaLnBrk="1" fontAlgn="auto" hangingPunct="1">
              <a:spcAft>
                <a:spcPct val="20000"/>
              </a:spcAft>
              <a:buFont typeface="Arial"/>
              <a:buChar char="•"/>
              <a:defRPr/>
            </a:pPr>
            <a:r>
              <a:rPr lang="en-US" sz="4900" b="1" u="sng" dirty="0">
                <a:latin typeface="Times New Roman" pitchFamily="18" charset="0"/>
                <a:ea typeface="+mn-ea"/>
                <a:cs typeface="Times New Roman" pitchFamily="18" charset="0"/>
              </a:rPr>
              <a:t>SELF</a:t>
            </a:r>
            <a:r>
              <a:rPr lang="en-US" sz="4900" dirty="0">
                <a:latin typeface="Times New Roman" pitchFamily="18" charset="0"/>
                <a:ea typeface="+mn-ea"/>
                <a:cs typeface="Times New Roman" pitchFamily="18" charset="0"/>
              </a:rPr>
              <a:t>: Assesses, articulates, and acknowledges personal skills, abilities, and growth areas; uses self-knowledge to make decisions such as those related to career choices; articulates rationale for personal behavior; seeks and considers feedback from others; critiques and subsequently learns from past experiences; employs self-reflection to gain insight; functions without need for constant reassurance from others; balances needs of self with needs of others</a:t>
            </a:r>
          </a:p>
          <a:p>
            <a:pPr eaLnBrk="1" fontAlgn="auto" hangingPunct="1">
              <a:spcAft>
                <a:spcPct val="20000"/>
              </a:spcAft>
              <a:buFont typeface="Arial"/>
              <a:buChar char="•"/>
              <a:defRPr/>
            </a:pPr>
            <a:r>
              <a:rPr lang="en-US" sz="4900" b="1" u="sng" dirty="0">
                <a:latin typeface="Times New Roman" pitchFamily="18" charset="0"/>
                <a:ea typeface="+mn-ea"/>
                <a:cs typeface="Times New Roman" pitchFamily="18" charset="0"/>
              </a:rPr>
              <a:t>IDENTITY</a:t>
            </a:r>
            <a:r>
              <a:rPr lang="en-US" sz="4900" dirty="0">
                <a:latin typeface="Times New Roman" pitchFamily="18" charset="0"/>
                <a:ea typeface="+mn-ea"/>
                <a:cs typeface="Times New Roman" pitchFamily="18" charset="0"/>
              </a:rPr>
              <a:t>: Integrates multiple aspects of identity into a coherent whole; recognizes and exhibits interdependence; recognizes and exhibits interdependence in accordance with cultural and personal values; identifies and commits to important aspects of self</a:t>
            </a:r>
          </a:p>
          <a:p>
            <a:pPr eaLnBrk="1" fontAlgn="auto" hangingPunct="1">
              <a:spcAft>
                <a:spcPct val="20000"/>
              </a:spcAft>
              <a:buFont typeface="Arial"/>
              <a:buChar char="•"/>
              <a:defRPr/>
            </a:pPr>
            <a:r>
              <a:rPr lang="en-US" sz="4900" b="1" u="sng" dirty="0">
                <a:latin typeface="Times New Roman" pitchFamily="18" charset="0"/>
                <a:ea typeface="+mn-ea"/>
                <a:cs typeface="Times New Roman" pitchFamily="18" charset="0"/>
              </a:rPr>
              <a:t>INTEGRITY</a:t>
            </a:r>
            <a:r>
              <a:rPr lang="en-US" sz="4900" dirty="0">
                <a:latin typeface="Times New Roman" pitchFamily="18" charset="0"/>
                <a:ea typeface="+mn-ea"/>
                <a:cs typeface="Times New Roman" pitchFamily="18" charset="0"/>
              </a:rPr>
              <a:t>: Incorporates ethical reasoning into action; explores and articulates the values and principles involved in personal decision- making; acts in congruence with personal values and beliefs; exemplifies dependability, honesty, and trustworthiness; accepts personal accountability </a:t>
            </a:r>
          </a:p>
          <a:p>
            <a:pPr eaLnBrk="1" fontAlgn="auto" hangingPunct="1">
              <a:spcAft>
                <a:spcPct val="20000"/>
              </a:spcAft>
              <a:buFont typeface="Arial"/>
              <a:buChar char="•"/>
              <a:defRPr/>
            </a:pPr>
            <a:r>
              <a:rPr lang="en-US" sz="4900" b="1" u="sng" dirty="0">
                <a:latin typeface="Times New Roman" pitchFamily="18" charset="0"/>
                <a:ea typeface="+mn-ea"/>
                <a:cs typeface="Times New Roman" pitchFamily="18" charset="0"/>
              </a:rPr>
              <a:t>SPIRITUAL</a:t>
            </a:r>
            <a:r>
              <a:rPr lang="en-US" sz="4900" dirty="0">
                <a:latin typeface="Times New Roman" pitchFamily="18" charset="0"/>
                <a:ea typeface="+mn-ea"/>
                <a:cs typeface="Times New Roman" pitchFamily="18" charset="0"/>
              </a:rPr>
              <a:t>: Develops and articulates personal belief system; understands roles of spirituality in personal and group values and behaviors; critiques, compares, and contrasts various belief systems; explores issues of purpose, meaning, and faith</a:t>
            </a:r>
          </a:p>
          <a:p>
            <a:pPr eaLnBrk="1" fontAlgn="auto" hangingPunct="1">
              <a:spcAft>
                <a:spcPts val="0"/>
              </a:spcAft>
              <a:buFont typeface="Arial"/>
              <a:buChar char="•"/>
              <a:defRPr/>
            </a:pPr>
            <a:endParaRPr lang="en-US" dirty="0">
              <a:latin typeface="Times New Roman" pitchFamily="18" charset="0"/>
              <a:ea typeface="+mn-ea"/>
              <a:cs typeface="Times New Roman" pitchFamily="18" charset="0"/>
            </a:endParaRPr>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16</a:t>
            </a:fld>
            <a:endParaRPr lang="en-US" alt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Standards &amp; Outcomes</a:t>
            </a:r>
          </a:p>
        </p:txBody>
      </p:sp>
      <p:sp>
        <p:nvSpPr>
          <p:cNvPr id="5" name="Content Placeholder 4"/>
          <p:cNvSpPr>
            <a:spLocks noGrp="1"/>
          </p:cNvSpPr>
          <p:nvPr>
            <p:ph sz="half" idx="1"/>
          </p:nvPr>
        </p:nvSpPr>
        <p:spPr/>
        <p:txBody>
          <a:bodyPr>
            <a:normAutofit lnSpcReduction="10000"/>
          </a:bodyPr>
          <a:lstStyle/>
          <a:p>
            <a:pPr>
              <a:defRPr/>
            </a:pPr>
            <a:r>
              <a:rPr lang="en-US" dirty="0" smtClean="0"/>
              <a:t>Standards serve a purpose in leading toward intentional outcomes</a:t>
            </a:r>
          </a:p>
          <a:p>
            <a:pPr>
              <a:defRPr/>
            </a:pPr>
            <a:endParaRPr lang="en-US" dirty="0" smtClean="0"/>
          </a:p>
          <a:p>
            <a:pPr>
              <a:defRPr/>
            </a:pPr>
            <a:r>
              <a:rPr lang="en-US" dirty="0" smtClean="0"/>
              <a:t>CAS identifies 6 learning and developmental outcome domains</a:t>
            </a:r>
          </a:p>
          <a:p>
            <a:pPr>
              <a:defRPr/>
            </a:pPr>
            <a:endParaRPr lang="en-US" dirty="0" smtClean="0"/>
          </a:p>
          <a:p>
            <a:pPr>
              <a:defRPr/>
            </a:pPr>
            <a:r>
              <a:rPr lang="en-US" dirty="0" smtClean="0"/>
              <a:t>Each functional area either directly influences, contributes to, or makes outcome possible</a:t>
            </a:r>
          </a:p>
        </p:txBody>
      </p:sp>
      <p:sp>
        <p:nvSpPr>
          <p:cNvPr id="6" name="Content Placeholder 5"/>
          <p:cNvSpPr>
            <a:spLocks noGrp="1"/>
          </p:cNvSpPr>
          <p:nvPr>
            <p:ph sz="half" idx="2"/>
          </p:nvPr>
        </p:nvSpPr>
        <p:spPr/>
        <p:txBody>
          <a:bodyPr>
            <a:normAutofit lnSpcReduction="10000"/>
          </a:bodyPr>
          <a:lstStyle/>
          <a:p>
            <a:pPr>
              <a:defRPr/>
            </a:pPr>
            <a:r>
              <a:rPr lang="en-US" dirty="0" smtClean="0"/>
              <a:t>Some outcomes may be more salient to a program/service than others, but all should be on radar</a:t>
            </a:r>
          </a:p>
          <a:p>
            <a:pPr>
              <a:defRPr/>
            </a:pPr>
            <a:endParaRPr lang="en-US" dirty="0" smtClean="0"/>
          </a:p>
          <a:p>
            <a:pPr>
              <a:defRPr/>
            </a:pPr>
            <a:r>
              <a:rPr lang="en-US" dirty="0" smtClean="0"/>
              <a:t>Critically important to think first of desired outcomes &amp; then design programs that will achieve the outcome</a:t>
            </a:r>
          </a:p>
          <a:p>
            <a:pPr>
              <a:defRPr/>
            </a:pPr>
            <a:endParaRPr lang="en-US" dirty="0" smtClean="0"/>
          </a:p>
          <a:p>
            <a:pPr>
              <a:defRPr/>
            </a:pPr>
            <a:r>
              <a:rPr lang="en-US" dirty="0" smtClean="0"/>
              <a:t>Standards, outcomes, assessment lead us to accountability</a:t>
            </a:r>
            <a:endParaRPr lang="en-US" dirty="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solidFill>
                  <a:schemeClr val="bg1"/>
                </a:solidFill>
              </a:rPr>
              <a:pPr>
                <a:defRPr/>
              </a:pPr>
              <a:t>17</a:t>
            </a:fld>
            <a:endParaRPr lang="en-US" alt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Sharing Perspectives</a:t>
            </a:r>
          </a:p>
        </p:txBody>
      </p:sp>
      <p:sp>
        <p:nvSpPr>
          <p:cNvPr id="40963" name="Content Placeholder 4"/>
          <p:cNvSpPr>
            <a:spLocks noGrp="1"/>
          </p:cNvSpPr>
          <p:nvPr>
            <p:ph idx="1"/>
          </p:nvPr>
        </p:nvSpPr>
        <p:spPr/>
        <p:txBody>
          <a:bodyPr/>
          <a:lstStyle/>
          <a:p>
            <a:r>
              <a:rPr lang="en-US" altLang="en-US" smtClean="0">
                <a:latin typeface="Garamond" panose="02020404030301010803" pitchFamily="18" charset="0"/>
                <a:cs typeface="Garamond" panose="02020404030301010803" pitchFamily="18" charset="0"/>
              </a:rPr>
              <a:t>With 2-3 other people…</a:t>
            </a:r>
          </a:p>
          <a:p>
            <a:pPr lvl="1"/>
            <a:r>
              <a:rPr lang="en-US" altLang="en-US" smtClean="0">
                <a:latin typeface="Garamond" panose="02020404030301010803" pitchFamily="18" charset="0"/>
                <a:cs typeface="Garamond" panose="02020404030301010803" pitchFamily="18" charset="0"/>
              </a:rPr>
              <a:t>What are your experiences with using CAS?</a:t>
            </a:r>
          </a:p>
          <a:p>
            <a:pPr lvl="1"/>
            <a:r>
              <a:rPr lang="en-US" altLang="en-US" smtClean="0">
                <a:latin typeface="Garamond" panose="02020404030301010803" pitchFamily="18" charset="0"/>
                <a:cs typeface="Garamond" panose="02020404030301010803" pitchFamily="18" charset="0"/>
              </a:rPr>
              <a:t>What are the benefits?</a:t>
            </a:r>
          </a:p>
          <a:p>
            <a:pPr lvl="1"/>
            <a:r>
              <a:rPr lang="en-US" altLang="en-US" smtClean="0">
                <a:latin typeface="Garamond" panose="02020404030301010803" pitchFamily="18" charset="0"/>
                <a:cs typeface="Garamond" panose="02020404030301010803" pitchFamily="18" charset="0"/>
              </a:rPr>
              <a:t>What are the challenges?</a:t>
            </a:r>
          </a:p>
          <a:p>
            <a:pPr lvl="1"/>
            <a:r>
              <a:rPr lang="en-US" altLang="en-US" smtClean="0">
                <a:latin typeface="Garamond" panose="02020404030301010803" pitchFamily="18" charset="0"/>
                <a:cs typeface="Garamond" panose="02020404030301010803" pitchFamily="18" charset="0"/>
              </a:rPr>
              <a:t>What are your questions?</a:t>
            </a:r>
          </a:p>
          <a:p>
            <a:endParaRPr lang="en-US" altLang="en-US" smtClean="0">
              <a:latin typeface="Garamond" panose="02020404030301010803" pitchFamily="18" charset="0"/>
              <a:cs typeface="Garamond" panose="02020404030301010803" pitchFamily="18" charset="0"/>
            </a:endParaRPr>
          </a:p>
          <a:p>
            <a:r>
              <a:rPr lang="en-US" altLang="en-US" smtClean="0">
                <a:latin typeface="Garamond" panose="02020404030301010803" pitchFamily="18" charset="0"/>
                <a:cs typeface="Garamond" panose="02020404030301010803" pitchFamily="18" charset="0"/>
              </a:rPr>
              <a:t>Report out…</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18</a:t>
            </a:fld>
            <a:endParaRPr lang="en-US" alt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pPr eaLnBrk="1" hangingPunct="1"/>
            <a:r>
              <a:rPr lang="en-US" altLang="en-US" sz="4400" smtClean="0">
                <a:latin typeface="Times New Roman" panose="02020603050405020304" pitchFamily="18" charset="0"/>
                <a:cs typeface="Times New Roman" panose="02020603050405020304" pitchFamily="18" charset="0"/>
              </a:rPr>
              <a:t>Self-Assessment</a:t>
            </a:r>
          </a:p>
        </p:txBody>
      </p:sp>
      <p:pic>
        <p:nvPicPr>
          <p:cNvPr id="43011" name="Picture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3124200"/>
            <a:ext cx="5230813" cy="3179763"/>
          </a:xfrm>
        </p:spPr>
      </p:pic>
      <p:sp>
        <p:nvSpPr>
          <p:cNvPr id="43012" name="TextBox 9"/>
          <p:cNvSpPr txBox="1">
            <a:spLocks noChangeArrowheads="1"/>
          </p:cNvSpPr>
          <p:nvPr/>
        </p:nvSpPr>
        <p:spPr bwMode="auto">
          <a:xfrm>
            <a:off x="3352800" y="1752600"/>
            <a:ext cx="594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Garamond" panose="02020404030301010803" pitchFamily="18" charset="0"/>
                <a:cs typeface="Garamond" panose="02020404030301010803" pitchFamily="18" charset="0"/>
              </a:defRPr>
            </a:lvl9pPr>
          </a:lstStyle>
          <a:p>
            <a:pPr algn="ctr" eaLnBrk="1" hangingPunct="1">
              <a:spcBef>
                <a:spcPct val="0"/>
              </a:spcBef>
              <a:buFontTx/>
              <a:buNone/>
            </a:pPr>
            <a:r>
              <a:rPr lang="en-US" altLang="en-US" sz="4400">
                <a:latin typeface="Times New Roman" panose="02020603050405020304" pitchFamily="18" charset="0"/>
                <a:cs typeface="Times New Roman" panose="02020603050405020304" pitchFamily="18" charset="0"/>
              </a:rPr>
              <a:t>The CAS Perspective</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19</a:t>
            </a:fld>
            <a:endParaRPr lang="en-US" alt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How many of you…</a:t>
            </a:r>
          </a:p>
        </p:txBody>
      </p:sp>
      <p:sp>
        <p:nvSpPr>
          <p:cNvPr id="16387" name="Content Placeholder 2"/>
          <p:cNvSpPr>
            <a:spLocks noGrp="1"/>
          </p:cNvSpPr>
          <p:nvPr>
            <p:ph idx="1"/>
          </p:nvPr>
        </p:nvSpPr>
        <p:spPr>
          <a:xfrm>
            <a:off x="609600" y="1600200"/>
            <a:ext cx="11430000" cy="5029200"/>
          </a:xfrm>
        </p:spPr>
        <p:txBody>
          <a:bodyPr/>
          <a:lstStyle/>
          <a:p>
            <a:r>
              <a:rPr lang="en-US" altLang="en-US" dirty="0" smtClean="0"/>
              <a:t>Work in a counseling center?</a:t>
            </a:r>
          </a:p>
          <a:p>
            <a:r>
              <a:rPr lang="en-US" altLang="en-US" dirty="0" smtClean="0"/>
              <a:t>Work in another student affairs area?</a:t>
            </a:r>
          </a:p>
          <a:p>
            <a:r>
              <a:rPr lang="en-US" altLang="en-US" dirty="0" smtClean="0"/>
              <a:t>Work somewhere else at your institution?</a:t>
            </a:r>
          </a:p>
          <a:p>
            <a:r>
              <a:rPr lang="en-US" altLang="en-US" dirty="0" smtClean="0"/>
              <a:t>Have looked at the CAS Standards for at least one functional area?</a:t>
            </a:r>
          </a:p>
          <a:p>
            <a:r>
              <a:rPr lang="en-US" altLang="en-US" dirty="0" smtClean="0"/>
              <a:t>Have participated in a department/program review process using CAS standards?</a:t>
            </a:r>
          </a:p>
          <a:p>
            <a:r>
              <a:rPr lang="en-US" altLang="en-US" dirty="0" smtClean="0"/>
              <a:t>Have used CAS standards for other purposes?</a:t>
            </a:r>
          </a:p>
        </p:txBody>
      </p:sp>
      <p:sp>
        <p:nvSpPr>
          <p:cNvPr id="13" name="Slide Number Placeholder 12"/>
          <p:cNvSpPr>
            <a:spLocks noGrp="1"/>
          </p:cNvSpPr>
          <p:nvPr>
            <p:ph type="sldNum" sz="quarter" idx="12"/>
          </p:nvPr>
        </p:nvSpPr>
        <p:spPr/>
        <p:txBody>
          <a:bodyPr/>
          <a:lstStyle/>
          <a:p>
            <a:pPr>
              <a:defRPr/>
            </a:pPr>
            <a:fld id="{7C40BA33-CDE4-4C55-B3AA-4C0C1066C840}" type="slidenum">
              <a:rPr lang="en-US" altLang="en-US" smtClean="0"/>
              <a:pPr>
                <a:defRPr/>
              </a:pPr>
              <a:t>2</a:t>
            </a:fld>
            <a:endParaRPr lang="en-US" alt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latin typeface="Garamond" panose="02020404030301010803" pitchFamily="18" charset="0"/>
                <a:cs typeface="Garamond" panose="02020404030301010803" pitchFamily="18" charset="0"/>
              </a:rPr>
              <a:t>Program Evaluation</a:t>
            </a:r>
          </a:p>
        </p:txBody>
      </p:sp>
      <p:sp>
        <p:nvSpPr>
          <p:cNvPr id="45059" name="Content Placeholder 2"/>
          <p:cNvSpPr>
            <a:spLocks noGrp="1"/>
          </p:cNvSpPr>
          <p:nvPr>
            <p:ph idx="1"/>
          </p:nvPr>
        </p:nvSpPr>
        <p:spPr/>
        <p:txBody>
          <a:bodyPr/>
          <a:lstStyle/>
          <a:p>
            <a:r>
              <a:rPr lang="en-US" altLang="en-US" dirty="0" smtClean="0">
                <a:latin typeface="Garamond" panose="02020404030301010803" pitchFamily="18" charset="0"/>
                <a:cs typeface="Garamond" panose="02020404030301010803" pitchFamily="18" charset="0"/>
              </a:rPr>
              <a:t>Is the program or service functioning effectively to achieve its mission?</a:t>
            </a:r>
          </a:p>
          <a:p>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What evidence is available to support the determination?</a:t>
            </a:r>
          </a:p>
          <a:p>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How is evidence used to make program decisions?</a:t>
            </a:r>
          </a:p>
          <a:p>
            <a:endParaRPr lang="en-US" altLang="en-US" dirty="0" smtClean="0">
              <a:latin typeface="Garamond" panose="02020404030301010803" pitchFamily="18" charset="0"/>
              <a:cs typeface="Garamond" panose="02020404030301010803" pitchFamily="18" charset="0"/>
            </a:endParaRPr>
          </a:p>
        </p:txBody>
      </p:sp>
      <p:pic>
        <p:nvPicPr>
          <p:cNvPr id="4506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5173663"/>
            <a:ext cx="13938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20</a:t>
            </a:fld>
            <a:endParaRPr lang="en-US" alt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latin typeface="Garamond" panose="02020404030301010803" pitchFamily="18" charset="0"/>
                <a:cs typeface="Garamond" panose="02020404030301010803" pitchFamily="18" charset="0"/>
              </a:rPr>
              <a:t>Student Outcomes Assessment</a:t>
            </a:r>
          </a:p>
        </p:txBody>
      </p:sp>
      <p:sp>
        <p:nvSpPr>
          <p:cNvPr id="47107" name="Content Placeholder 2"/>
          <p:cNvSpPr>
            <a:spLocks noGrp="1"/>
          </p:cNvSpPr>
          <p:nvPr>
            <p:ph idx="1"/>
          </p:nvPr>
        </p:nvSpPr>
        <p:spPr/>
        <p:txBody>
          <a:bodyPr>
            <a:normAutofit fontScale="92500" lnSpcReduction="10000"/>
          </a:bodyPr>
          <a:lstStyle/>
          <a:p>
            <a:pPr>
              <a:defRPr/>
            </a:pPr>
            <a:r>
              <a:rPr lang="en-US" altLang="en-US" dirty="0" smtClean="0"/>
              <a:t>What is the effect of our work on students?</a:t>
            </a:r>
          </a:p>
          <a:p>
            <a:pPr>
              <a:defRPr/>
            </a:pPr>
            <a:endParaRPr lang="en-US" altLang="en-US" dirty="0" smtClean="0"/>
          </a:p>
          <a:p>
            <a:pPr>
              <a:defRPr/>
            </a:pPr>
            <a:r>
              <a:rPr lang="en-US" altLang="en-US" dirty="0" smtClean="0"/>
              <a:t>How are they different as a result of interacting with our programs and services?</a:t>
            </a:r>
          </a:p>
          <a:p>
            <a:pPr>
              <a:defRPr/>
            </a:pPr>
            <a:endParaRPr lang="en-US" altLang="en-US" dirty="0" smtClean="0"/>
          </a:p>
          <a:p>
            <a:pPr>
              <a:defRPr/>
            </a:pPr>
            <a:r>
              <a:rPr lang="en-US" altLang="en-US" dirty="0" smtClean="0"/>
              <a:t>How do we know? </a:t>
            </a:r>
          </a:p>
          <a:p>
            <a:pPr>
              <a:defRPr/>
            </a:pPr>
            <a:endParaRPr lang="en-US" altLang="en-US" dirty="0" smtClean="0"/>
          </a:p>
          <a:p>
            <a:pPr>
              <a:defRPr/>
            </a:pPr>
            <a:r>
              <a:rPr lang="en-US" altLang="en-US" dirty="0" smtClean="0"/>
              <a:t>How do we demonstrate their learning or development?</a:t>
            </a:r>
          </a:p>
          <a:p>
            <a:pPr>
              <a:defRPr/>
            </a:pPr>
            <a:endParaRPr lang="en-US" altLang="en-US" dirty="0" smtClean="0"/>
          </a:p>
          <a:p>
            <a:pPr>
              <a:defRPr/>
            </a:pPr>
            <a:r>
              <a:rPr lang="en-US" altLang="en-US" dirty="0" smtClean="0"/>
              <a:t>What and how do we measure?</a:t>
            </a:r>
          </a:p>
        </p:txBody>
      </p:sp>
      <p:pic>
        <p:nvPicPr>
          <p:cNvPr id="47109" name="Picture 7" descr="C:\Users\New User\AppData\Local\Microsoft\Windows\Temporary Internet Files\Content.IE5\6ND8HKH3\MC90004806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700" y="4433888"/>
            <a:ext cx="12954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21</a:t>
            </a:fld>
            <a:endParaRPr lang="en-US" alt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Balanced Assessment</a:t>
            </a:r>
          </a:p>
        </p:txBody>
      </p:sp>
      <p:sp>
        <p:nvSpPr>
          <p:cNvPr id="49155" name="Content Placeholder 2"/>
          <p:cNvSpPr>
            <a:spLocks noGrp="1"/>
          </p:cNvSpPr>
          <p:nvPr>
            <p:ph sz="half" idx="1"/>
          </p:nvPr>
        </p:nvSpPr>
        <p:spPr/>
        <p:txBody>
          <a:bodyPr/>
          <a:lstStyle/>
          <a:p>
            <a:r>
              <a:rPr lang="en-US" altLang="en-US" dirty="0" smtClean="0">
                <a:latin typeface="Garamond" panose="02020404030301010803" pitchFamily="18" charset="0"/>
                <a:cs typeface="Garamond" panose="02020404030301010803" pitchFamily="18" charset="0"/>
              </a:rPr>
              <a:t>Current attention focuses on outcomes</a:t>
            </a:r>
          </a:p>
          <a:p>
            <a:pPr lvl="1"/>
            <a:endParaRPr lang="en-US" altLang="en-US" dirty="0" smtClean="0">
              <a:latin typeface="Garamond" panose="02020404030301010803" pitchFamily="18" charset="0"/>
              <a:cs typeface="Garamond" panose="02020404030301010803" pitchFamily="18" charset="0"/>
            </a:endParaRPr>
          </a:p>
          <a:p>
            <a:pPr lvl="1"/>
            <a:r>
              <a:rPr lang="en-US" altLang="en-US" dirty="0" smtClean="0">
                <a:latin typeface="Garamond" panose="02020404030301010803" pitchFamily="18" charset="0"/>
                <a:cs typeface="Garamond" panose="02020404030301010803" pitchFamily="18" charset="0"/>
              </a:rPr>
              <a:t>Shift from </a:t>
            </a:r>
            <a:r>
              <a:rPr lang="en-US" altLang="en-US" b="1" i="1" dirty="0" smtClean="0">
                <a:latin typeface="Garamond" panose="02020404030301010803" pitchFamily="18" charset="0"/>
                <a:cs typeface="Garamond" panose="02020404030301010803" pitchFamily="18" charset="0"/>
              </a:rPr>
              <a:t>industrial economy </a:t>
            </a:r>
            <a:r>
              <a:rPr lang="en-US" altLang="en-US" dirty="0" smtClean="0">
                <a:latin typeface="Garamond" panose="02020404030301010803" pitchFamily="18" charset="0"/>
                <a:cs typeface="Garamond" panose="02020404030301010803" pitchFamily="18" charset="0"/>
              </a:rPr>
              <a:t>focusing on inputs, consistency of product</a:t>
            </a:r>
          </a:p>
          <a:p>
            <a:pPr lvl="1"/>
            <a:endParaRPr lang="en-US" altLang="en-US" dirty="0" smtClean="0">
              <a:latin typeface="Garamond" panose="02020404030301010803" pitchFamily="18" charset="0"/>
              <a:cs typeface="Garamond" panose="02020404030301010803" pitchFamily="18" charset="0"/>
            </a:endParaRPr>
          </a:p>
          <a:p>
            <a:pPr lvl="1"/>
            <a:r>
              <a:rPr lang="en-US" altLang="en-US" dirty="0" smtClean="0">
                <a:latin typeface="Garamond" panose="02020404030301010803" pitchFamily="18" charset="0"/>
                <a:cs typeface="Garamond" panose="02020404030301010803" pitchFamily="18" charset="0"/>
              </a:rPr>
              <a:t>Shift to the </a:t>
            </a:r>
            <a:r>
              <a:rPr lang="en-US" altLang="en-US" b="1" i="1" dirty="0" smtClean="0">
                <a:latin typeface="Garamond" panose="02020404030301010803" pitchFamily="18" charset="0"/>
                <a:cs typeface="Garamond" panose="02020404030301010803" pitchFamily="18" charset="0"/>
              </a:rPr>
              <a:t>information economy </a:t>
            </a:r>
            <a:r>
              <a:rPr lang="en-US" altLang="en-US" dirty="0" smtClean="0">
                <a:latin typeface="Garamond" panose="02020404030301010803" pitchFamily="18" charset="0"/>
                <a:cs typeface="Garamond" panose="02020404030301010803" pitchFamily="18" charset="0"/>
              </a:rPr>
              <a:t>focuses on outcomes, fit of product to consumer </a:t>
            </a:r>
            <a:r>
              <a:rPr lang="en-US" altLang="en-US" sz="1800" dirty="0" smtClean="0">
                <a:latin typeface="Garamond" panose="02020404030301010803" pitchFamily="18" charset="0"/>
                <a:cs typeface="Garamond" panose="02020404030301010803" pitchFamily="18" charset="0"/>
              </a:rPr>
              <a:t>(Art Levine)</a:t>
            </a:r>
          </a:p>
          <a:p>
            <a:pPr lvl="1"/>
            <a:endParaRPr lang="en-US" altLang="en-US" sz="1800" dirty="0">
              <a:latin typeface="Garamond" panose="02020404030301010803" pitchFamily="18" charset="0"/>
              <a:cs typeface="Garamond" panose="02020404030301010803" pitchFamily="18" charset="0"/>
            </a:endParaRPr>
          </a:p>
          <a:p>
            <a:pPr lvl="1"/>
            <a:r>
              <a:rPr lang="en-US" altLang="en-US" dirty="0" smtClean="0">
                <a:latin typeface="Garamond" panose="02020404030301010803" pitchFamily="18" charset="0"/>
                <a:cs typeface="Garamond" panose="02020404030301010803" pitchFamily="18" charset="0"/>
              </a:rPr>
              <a:t>Moving to a </a:t>
            </a:r>
            <a:r>
              <a:rPr lang="en-US" altLang="en-US" b="1" i="1" dirty="0" smtClean="0">
                <a:latin typeface="Garamond" panose="02020404030301010803" pitchFamily="18" charset="0"/>
                <a:cs typeface="Garamond" panose="02020404030301010803" pitchFamily="18" charset="0"/>
              </a:rPr>
              <a:t>Service Economy </a:t>
            </a:r>
          </a:p>
        </p:txBody>
      </p:sp>
      <p:sp>
        <p:nvSpPr>
          <p:cNvPr id="49156" name="Content Placeholder 4"/>
          <p:cNvSpPr>
            <a:spLocks noGrp="1"/>
          </p:cNvSpPr>
          <p:nvPr>
            <p:ph sz="half" idx="2"/>
          </p:nvPr>
        </p:nvSpPr>
        <p:spPr/>
        <p:txBody>
          <a:bodyPr/>
          <a:lstStyle/>
          <a:p>
            <a:r>
              <a:rPr lang="en-US" altLang="en-US" smtClean="0">
                <a:latin typeface="Garamond" panose="02020404030301010803" pitchFamily="18" charset="0"/>
                <a:cs typeface="Garamond" panose="02020404030301010803" pitchFamily="18" charset="0"/>
              </a:rPr>
              <a:t>Important to know both sides: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Are our programs &amp; services organized and run effectively to achieve the intended outcomes?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Are the intended outcomes achieved?</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In counseling, are we focused on outcomes for individuals or for our overall program/service?</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solidFill>
                  <a:schemeClr val="bg1"/>
                </a:solidFill>
              </a:rPr>
              <a:pPr>
                <a:defRPr/>
              </a:pPr>
              <a:t>22</a:t>
            </a:fld>
            <a:endParaRPr lang="en-US" alt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What if…?</a:t>
            </a:r>
          </a:p>
        </p:txBody>
      </p:sp>
      <p:sp>
        <p:nvSpPr>
          <p:cNvPr id="51203" name="Content Placeholder 2"/>
          <p:cNvSpPr>
            <a:spLocks noGrp="1"/>
          </p:cNvSpPr>
          <p:nvPr>
            <p:ph sz="half" idx="1"/>
          </p:nvPr>
        </p:nvSpPr>
        <p:spPr/>
        <p:txBody>
          <a:bodyPr/>
          <a:lstStyle/>
          <a:p>
            <a:r>
              <a:rPr lang="en-US" altLang="en-US" smtClean="0">
                <a:latin typeface="Garamond" panose="02020404030301010803" pitchFamily="18" charset="0"/>
                <a:cs typeface="Garamond" panose="02020404030301010803" pitchFamily="18" charset="0"/>
              </a:rPr>
              <a:t>What if we just focused on outcomes?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If we always achieve the intended outcomes, there’s no problem – we keep doing what we’re doing.</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If we don’t achieve the intended outcomes, and all that we have assessed is those outcomes, how would we decide what to do differently?</a:t>
            </a:r>
          </a:p>
        </p:txBody>
      </p:sp>
      <p:sp>
        <p:nvSpPr>
          <p:cNvPr id="51204" name="Content Placeholder 7"/>
          <p:cNvSpPr>
            <a:spLocks noGrp="1"/>
          </p:cNvSpPr>
          <p:nvPr>
            <p:ph sz="half" idx="2"/>
          </p:nvPr>
        </p:nvSpPr>
        <p:spPr/>
        <p:txBody>
          <a:bodyPr/>
          <a:lstStyle/>
          <a:p>
            <a:r>
              <a:rPr lang="en-US" altLang="en-US" dirty="0" smtClean="0">
                <a:latin typeface="Garamond" panose="02020404030301010803" pitchFamily="18" charset="0"/>
                <a:cs typeface="Garamond" panose="02020404030301010803" pitchFamily="18" charset="0"/>
              </a:rPr>
              <a:t>If we assess both programs/ services and the actual outcomes, we can make more informed determinations about what needs to be changed or improved.</a:t>
            </a:r>
          </a:p>
          <a:p>
            <a:endParaRPr lang="en-US" altLang="en-US" dirty="0" smtClean="0">
              <a:latin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solidFill>
                  <a:schemeClr val="bg1"/>
                </a:solidFill>
              </a:rPr>
              <a:pPr>
                <a:defRPr/>
              </a:pPr>
              <a:t>23</a:t>
            </a:fld>
            <a:endParaRPr lang="en-US" alt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Where to Start??</a:t>
            </a:r>
          </a:p>
        </p:txBody>
      </p:sp>
      <p:sp>
        <p:nvSpPr>
          <p:cNvPr id="53251" name="Content Placeholder 2"/>
          <p:cNvSpPr>
            <a:spLocks noGrp="1"/>
          </p:cNvSpPr>
          <p:nvPr>
            <p:ph idx="1"/>
          </p:nvPr>
        </p:nvSpPr>
        <p:spPr/>
        <p:txBody>
          <a:bodyPr/>
          <a:lstStyle/>
          <a:p>
            <a:r>
              <a:rPr lang="en-US" altLang="en-US" smtClean="0">
                <a:latin typeface="Garamond" panose="02020404030301010803" pitchFamily="18" charset="0"/>
                <a:cs typeface="Garamond" panose="02020404030301010803" pitchFamily="18" charset="0"/>
              </a:rPr>
              <a:t>Depends on where you are already</a:t>
            </a:r>
          </a:p>
          <a:p>
            <a:endParaRPr lang="en-US" altLang="en-US" smtClean="0">
              <a:latin typeface="Garamond" panose="02020404030301010803" pitchFamily="18" charset="0"/>
              <a:cs typeface="Garamond" panose="02020404030301010803" pitchFamily="18" charset="0"/>
            </a:endParaRPr>
          </a:p>
          <a:p>
            <a:r>
              <a:rPr lang="en-US" altLang="en-US" smtClean="0">
                <a:latin typeface="Garamond" panose="02020404030301010803" pitchFamily="18" charset="0"/>
                <a:cs typeface="Garamond" panose="02020404030301010803" pitchFamily="18" charset="0"/>
              </a:rPr>
              <a:t>Start where you can</a:t>
            </a:r>
          </a:p>
          <a:p>
            <a:endParaRPr lang="en-US" altLang="en-US" smtClean="0">
              <a:latin typeface="Garamond" panose="02020404030301010803" pitchFamily="18" charset="0"/>
              <a:cs typeface="Garamond" panose="02020404030301010803" pitchFamily="18" charset="0"/>
            </a:endParaRPr>
          </a:p>
          <a:p>
            <a:r>
              <a:rPr lang="en-US" altLang="en-US" smtClean="0">
                <a:latin typeface="Garamond" panose="02020404030301010803" pitchFamily="18" charset="0"/>
                <a:cs typeface="Garamond" panose="02020404030301010803" pitchFamily="18" charset="0"/>
              </a:rPr>
              <a:t>Build to a full cycle over time</a:t>
            </a:r>
          </a:p>
        </p:txBody>
      </p:sp>
      <p:sp>
        <p:nvSpPr>
          <p:cNvPr id="2" name="TextBox 1"/>
          <p:cNvSpPr txBox="1"/>
          <p:nvPr/>
        </p:nvSpPr>
        <p:spPr>
          <a:xfrm>
            <a:off x="7772400" y="3127176"/>
            <a:ext cx="3505200" cy="1323439"/>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4000" dirty="0" smtClean="0"/>
              <a:t>You Don’t Have To Do It All</a:t>
            </a:r>
            <a:endParaRPr lang="en-US" sz="4000" dirty="0"/>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24</a:t>
            </a:fld>
            <a:endParaRPr lang="en-US"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latin typeface="Garamond" panose="02020404030301010803" pitchFamily="18" charset="0"/>
                <a:cs typeface="Garamond" panose="02020404030301010803" pitchFamily="18" charset="0"/>
              </a:rPr>
              <a:t>Barham &amp; Scott, 2006</a:t>
            </a:r>
          </a:p>
        </p:txBody>
      </p:sp>
      <p:pic>
        <p:nvPicPr>
          <p:cNvPr id="552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6619" y="1524000"/>
            <a:ext cx="5948361" cy="5197433"/>
          </a:xfrm>
        </p:spPr>
      </p:pic>
      <p:sp>
        <p:nvSpPr>
          <p:cNvPr id="9" name="Slide Number Placeholder 8"/>
          <p:cNvSpPr>
            <a:spLocks noGrp="1"/>
          </p:cNvSpPr>
          <p:nvPr>
            <p:ph type="sldNum" sz="quarter" idx="12"/>
          </p:nvPr>
        </p:nvSpPr>
        <p:spPr/>
        <p:txBody>
          <a:bodyPr/>
          <a:lstStyle/>
          <a:p>
            <a:pPr>
              <a:defRPr/>
            </a:pPr>
            <a:fld id="{7C40BA33-CDE4-4C55-B3AA-4C0C1066C840}" type="slidenum">
              <a:rPr lang="en-US" altLang="en-US" smtClean="0"/>
              <a:pPr>
                <a:defRPr/>
              </a:pPr>
              <a:t>25</a:t>
            </a:fld>
            <a:endParaRPr lang="en-US" alt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What is the Context?</a:t>
            </a:r>
          </a:p>
        </p:txBody>
      </p:sp>
      <p:sp>
        <p:nvSpPr>
          <p:cNvPr id="57347" name="Content Placeholder 2"/>
          <p:cNvSpPr>
            <a:spLocks noGrp="1"/>
          </p:cNvSpPr>
          <p:nvPr>
            <p:ph idx="1"/>
          </p:nvPr>
        </p:nvSpPr>
        <p:spPr/>
        <p:txBody>
          <a:bodyPr/>
          <a:lstStyle/>
          <a:p>
            <a:pPr>
              <a:defRPr/>
            </a:pPr>
            <a:r>
              <a:rPr lang="en-US" altLang="en-US" dirty="0" smtClean="0"/>
              <a:t>Institution mission</a:t>
            </a:r>
          </a:p>
          <a:p>
            <a:pPr>
              <a:defRPr/>
            </a:pPr>
            <a:r>
              <a:rPr lang="en-US" altLang="en-US" dirty="0" smtClean="0"/>
              <a:t>Institution/division strategic plan</a:t>
            </a:r>
          </a:p>
          <a:p>
            <a:pPr>
              <a:defRPr/>
            </a:pPr>
            <a:r>
              <a:rPr lang="en-US" altLang="en-US" dirty="0" smtClean="0"/>
              <a:t>Division/department mission</a:t>
            </a:r>
          </a:p>
          <a:p>
            <a:pPr>
              <a:defRPr/>
            </a:pPr>
            <a:r>
              <a:rPr lang="en-US" altLang="en-US" dirty="0" smtClean="0"/>
              <a:t>Professional standards</a:t>
            </a:r>
          </a:p>
          <a:p>
            <a:pPr>
              <a:defRPr/>
            </a:pPr>
            <a:endParaRPr lang="en-US" altLang="en-US" dirty="0" smtClean="0"/>
          </a:p>
          <a:p>
            <a:pPr marL="0" indent="0" algn="ctr">
              <a:buFont typeface="Arial" panose="020B0604020202020204" pitchFamily="34" charset="0"/>
              <a:buNone/>
              <a:defRPr/>
            </a:pPr>
            <a:r>
              <a:rPr lang="en-US" altLang="en-US" b="1" i="1" dirty="0" smtClean="0"/>
              <a:t>MAPPING </a:t>
            </a:r>
          </a:p>
          <a:p>
            <a:pPr marL="0" indent="0" algn="ctr">
              <a:buFont typeface="Arial" panose="020B0604020202020204" pitchFamily="34" charset="0"/>
              <a:buNone/>
              <a:defRPr/>
            </a:pPr>
            <a:r>
              <a:rPr lang="en-US" altLang="en-US" b="1" i="1" dirty="0" smtClean="0"/>
              <a:t>How do these connect to each other?</a:t>
            </a:r>
            <a:endParaRPr lang="en-US" altLang="en-US" dirty="0" smtClean="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26</a:t>
            </a:fld>
            <a:endParaRPr lang="en-US" alt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Nature of the Unit</a:t>
            </a:r>
          </a:p>
        </p:txBody>
      </p:sp>
      <p:sp>
        <p:nvSpPr>
          <p:cNvPr id="59395" name="Content Placeholder 2"/>
          <p:cNvSpPr>
            <a:spLocks noGrp="1"/>
          </p:cNvSpPr>
          <p:nvPr>
            <p:ph idx="1"/>
          </p:nvPr>
        </p:nvSpPr>
        <p:spPr/>
        <p:txBody>
          <a:bodyPr/>
          <a:lstStyle/>
          <a:p>
            <a:r>
              <a:rPr lang="en-US" altLang="en-US" smtClean="0">
                <a:latin typeface="Garamond" panose="02020404030301010803" pitchFamily="18" charset="0"/>
                <a:cs typeface="Garamond" panose="02020404030301010803" pitchFamily="18" charset="0"/>
              </a:rPr>
              <a:t>Barham &amp; Scott (2006) suggest that we need to consider the nature of the unit:</a:t>
            </a:r>
          </a:p>
          <a:p>
            <a:pPr lvl="1"/>
            <a:r>
              <a:rPr lang="en-US" altLang="en-US" smtClean="0">
                <a:latin typeface="Garamond" panose="02020404030301010803" pitchFamily="18" charset="0"/>
                <a:cs typeface="Garamond" panose="02020404030301010803" pitchFamily="18" charset="0"/>
              </a:rPr>
              <a:t> Service</a:t>
            </a:r>
          </a:p>
          <a:p>
            <a:pPr lvl="1"/>
            <a:r>
              <a:rPr lang="en-US" altLang="en-US" smtClean="0">
                <a:latin typeface="Garamond" panose="02020404030301010803" pitchFamily="18" charset="0"/>
                <a:cs typeface="Garamond" panose="02020404030301010803" pitchFamily="18" charset="0"/>
              </a:rPr>
              <a:t> Learning</a:t>
            </a:r>
          </a:p>
          <a:p>
            <a:pPr lvl="1"/>
            <a:r>
              <a:rPr lang="en-US" altLang="en-US" smtClean="0">
                <a:latin typeface="Garamond" panose="02020404030301010803" pitchFamily="18" charset="0"/>
                <a:cs typeface="Garamond" panose="02020404030301010803" pitchFamily="18" charset="0"/>
              </a:rPr>
              <a:t> Development</a:t>
            </a:r>
          </a:p>
          <a:p>
            <a:pPr lvl="1"/>
            <a:endParaRPr lang="en-US" altLang="en-US" smtClean="0">
              <a:latin typeface="Garamond" panose="02020404030301010803" pitchFamily="18" charset="0"/>
              <a:cs typeface="Garamond" panose="02020404030301010803" pitchFamily="18" charset="0"/>
            </a:endParaRPr>
          </a:p>
          <a:p>
            <a:r>
              <a:rPr lang="en-US" altLang="en-US" smtClean="0">
                <a:latin typeface="Garamond" panose="02020404030301010803" pitchFamily="18" charset="0"/>
                <a:cs typeface="Garamond" panose="02020404030301010803" pitchFamily="18" charset="0"/>
              </a:rPr>
              <a:t>How does that inform our work?</a:t>
            </a:r>
          </a:p>
          <a:p>
            <a:pPr lvl="1"/>
            <a:endParaRPr lang="en-US" altLang="en-US" smtClean="0">
              <a:latin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27</a:t>
            </a:fld>
            <a:endParaRPr lang="en-US" alt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Identifying Outcomes</a:t>
            </a:r>
          </a:p>
        </p:txBody>
      </p:sp>
      <p:sp>
        <p:nvSpPr>
          <p:cNvPr id="61443" name="Content Placeholder 2"/>
          <p:cNvSpPr>
            <a:spLocks noGrp="1"/>
          </p:cNvSpPr>
          <p:nvPr>
            <p:ph idx="1"/>
          </p:nvPr>
        </p:nvSpPr>
        <p:spPr/>
        <p:txBody>
          <a:bodyPr/>
          <a:lstStyle/>
          <a:p>
            <a:r>
              <a:rPr lang="en-US" altLang="en-US" smtClean="0">
                <a:latin typeface="Garamond" panose="02020404030301010803" pitchFamily="18" charset="0"/>
                <a:cs typeface="Garamond" panose="02020404030301010803" pitchFamily="18" charset="0"/>
              </a:rPr>
              <a:t>What should be the result of our work?</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Program outcomes</a:t>
            </a:r>
          </a:p>
          <a:p>
            <a:pPr lvl="2"/>
            <a:r>
              <a:rPr lang="en-US" altLang="en-US" smtClean="0">
                <a:latin typeface="Garamond" panose="02020404030301010803" pitchFamily="18" charset="0"/>
                <a:cs typeface="Garamond" panose="02020404030301010803" pitchFamily="18" charset="0"/>
              </a:rPr>
              <a:t> e.g., % of students reached</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Operational outcomes</a:t>
            </a:r>
          </a:p>
          <a:p>
            <a:pPr lvl="2"/>
            <a:r>
              <a:rPr lang="en-US" altLang="en-US" smtClean="0">
                <a:latin typeface="Garamond" panose="02020404030301010803" pitchFamily="18" charset="0"/>
                <a:cs typeface="Garamond" panose="02020404030301010803" pitchFamily="18" charset="0"/>
              </a:rPr>
              <a:t> e.g., reduced wait-list time to appointment</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Student outcomes</a:t>
            </a:r>
          </a:p>
          <a:p>
            <a:pPr lvl="2"/>
            <a:r>
              <a:rPr lang="en-US" altLang="en-US" smtClean="0">
                <a:latin typeface="Garamond" panose="02020404030301010803" pitchFamily="18" charset="0"/>
                <a:cs typeface="Garamond" panose="02020404030301010803" pitchFamily="18" charset="0"/>
              </a:rPr>
              <a:t> e.g., intrapersonal development/integrity/ethical decision-making</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28</a:t>
            </a:fld>
            <a:endParaRPr lang="en-US" alt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latin typeface="Garamond" panose="02020404030301010803" pitchFamily="18" charset="0"/>
                <a:cs typeface="Garamond" panose="02020404030301010803" pitchFamily="18" charset="0"/>
              </a:rPr>
              <a:t>Identifying Strategies</a:t>
            </a:r>
          </a:p>
        </p:txBody>
      </p:sp>
      <p:sp>
        <p:nvSpPr>
          <p:cNvPr id="63491" name="Content Placeholder 2"/>
          <p:cNvSpPr>
            <a:spLocks noGrp="1"/>
          </p:cNvSpPr>
          <p:nvPr>
            <p:ph idx="1"/>
          </p:nvPr>
        </p:nvSpPr>
        <p:spPr/>
        <p:txBody>
          <a:bodyPr/>
          <a:lstStyle/>
          <a:p>
            <a:r>
              <a:rPr lang="en-US" altLang="en-US" smtClean="0">
                <a:latin typeface="Garamond" panose="02020404030301010803" pitchFamily="18" charset="0"/>
                <a:cs typeface="Garamond" panose="02020404030301010803" pitchFamily="18" charset="0"/>
              </a:rPr>
              <a:t>What will we do intentionally to try to achieve these outcomes?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Outreach/programming (active &amp; passive)</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Policies &amp; procedures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Environmental factors</a:t>
            </a:r>
          </a:p>
          <a:p>
            <a:pPr lvl="1"/>
            <a:endParaRPr lang="en-US" altLang="en-US" smtClean="0">
              <a:latin typeface="Garamond" panose="02020404030301010803" pitchFamily="18" charset="0"/>
              <a:cs typeface="Garamond" panose="02020404030301010803" pitchFamily="18" charset="0"/>
            </a:endParaRPr>
          </a:p>
          <a:p>
            <a:pPr lvl="1"/>
            <a:r>
              <a:rPr lang="en-US" altLang="en-US" smtClean="0">
                <a:latin typeface="Garamond" panose="02020404030301010803" pitchFamily="18" charset="0"/>
                <a:cs typeface="Garamond" panose="02020404030301010803" pitchFamily="18" charset="0"/>
              </a:rPr>
              <a:t>Short term &amp; long term</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29</a:t>
            </a:fld>
            <a:endParaRPr lang="en-US" alt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ltLang="en-US" smtClean="0"/>
              <a:t>Official Participant Outcomes</a:t>
            </a:r>
            <a:endParaRPr lang="en-US" altLang="en-US" dirty="0" smtClean="0"/>
          </a:p>
        </p:txBody>
      </p:sp>
      <p:sp>
        <p:nvSpPr>
          <p:cNvPr id="5" name="Content Placeholder 4"/>
          <p:cNvSpPr>
            <a:spLocks noGrp="1"/>
          </p:cNvSpPr>
          <p:nvPr>
            <p:ph idx="1"/>
          </p:nvPr>
        </p:nvSpPr>
        <p:spPr/>
        <p:txBody>
          <a:bodyPr>
            <a:normAutofit fontScale="92500" lnSpcReduction="20000"/>
          </a:bodyPr>
          <a:lstStyle/>
          <a:p>
            <a:pPr lvl="0"/>
            <a:r>
              <a:rPr lang="en-US" dirty="0" smtClean="0"/>
              <a:t>To list and describe the CAS Standards &amp; Guidelines for use in analysis of College Counseling services.  </a:t>
            </a:r>
          </a:p>
          <a:p>
            <a:endParaRPr lang="en-US" dirty="0" smtClean="0"/>
          </a:p>
          <a:p>
            <a:pPr lvl="0"/>
            <a:r>
              <a:rPr lang="en-US" dirty="0" smtClean="0"/>
              <a:t>To analyze CAS Standards and functional areas (College Counseling) for use in creating plans for improvement, expansion, or demonstrating efficacy of services.  </a:t>
            </a:r>
          </a:p>
          <a:p>
            <a:endParaRPr lang="en-US" dirty="0" smtClean="0"/>
          </a:p>
          <a:p>
            <a:pPr lvl="0"/>
            <a:r>
              <a:rPr lang="en-US" dirty="0" smtClean="0"/>
              <a:t>To use CAS standards to design tools for data collection to discuss and explain impact of services on student body.  </a:t>
            </a:r>
          </a:p>
          <a:p>
            <a:endParaRPr lang="en-US" dirty="0" smtClean="0"/>
          </a:p>
          <a:p>
            <a:pPr lvl="0"/>
            <a:r>
              <a:rPr lang="en-US" dirty="0" smtClean="0"/>
              <a:t>To create or develop assessment tools aligned with CAS Standards to create outcome studies for development of strategic goals.  </a:t>
            </a:r>
            <a:endParaRPr lang="en-US" dirty="0"/>
          </a:p>
        </p:txBody>
      </p:sp>
      <p:sp>
        <p:nvSpPr>
          <p:cNvPr id="8" name="Slide Number Placeholder 7"/>
          <p:cNvSpPr>
            <a:spLocks noGrp="1"/>
          </p:cNvSpPr>
          <p:nvPr>
            <p:ph type="sldNum" sz="quarter" idx="12"/>
          </p:nvPr>
        </p:nvSpPr>
        <p:spPr/>
        <p:txBody>
          <a:bodyPr/>
          <a:lstStyle/>
          <a:p>
            <a:pPr>
              <a:defRPr/>
            </a:pPr>
            <a:fld id="{7C40BA33-CDE4-4C55-B3AA-4C0C1066C840}" type="slidenum">
              <a:rPr lang="en-US" altLang="en-US" smtClean="0"/>
              <a:pPr>
                <a:defRPr/>
              </a:pPr>
              <a:t>3</a:t>
            </a:fld>
            <a:endParaRPr lang="en-US" alt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How Will We Know?</a:t>
            </a:r>
          </a:p>
        </p:txBody>
      </p:sp>
      <p:sp>
        <p:nvSpPr>
          <p:cNvPr id="65539" name="Content Placeholder 2"/>
          <p:cNvSpPr>
            <a:spLocks noGrp="1"/>
          </p:cNvSpPr>
          <p:nvPr>
            <p:ph sz="half" idx="1"/>
          </p:nvPr>
        </p:nvSpPr>
        <p:spPr/>
        <p:txBody>
          <a:bodyPr/>
          <a:lstStyle/>
          <a:p>
            <a:r>
              <a:rPr lang="en-US" altLang="en-US" dirty="0" smtClean="0">
                <a:latin typeface="Garamond" panose="02020404030301010803" pitchFamily="18" charset="0"/>
                <a:cs typeface="Garamond" panose="02020404030301010803" pitchFamily="18" charset="0"/>
              </a:rPr>
              <a:t>Realize that not every outcome </a:t>
            </a:r>
            <a:r>
              <a:rPr lang="en-US" altLang="en-US" dirty="0" smtClean="0">
                <a:solidFill>
                  <a:srgbClr val="FF0000"/>
                </a:solidFill>
                <a:latin typeface="Garamond" panose="02020404030301010803" pitchFamily="18" charset="0"/>
                <a:cs typeface="Garamond" panose="02020404030301010803" pitchFamily="18" charset="0"/>
              </a:rPr>
              <a:t>needs</a:t>
            </a:r>
            <a:r>
              <a:rPr lang="en-US" altLang="en-US" dirty="0" smtClean="0">
                <a:latin typeface="Garamond" panose="02020404030301010803" pitchFamily="18" charset="0"/>
                <a:cs typeface="Garamond" panose="02020404030301010803" pitchFamily="18" charset="0"/>
              </a:rPr>
              <a:t> to be measured, not every outcome </a:t>
            </a:r>
            <a:r>
              <a:rPr lang="en-US" altLang="en-US" dirty="0" smtClean="0">
                <a:solidFill>
                  <a:srgbClr val="FF0000"/>
                </a:solidFill>
                <a:latin typeface="Garamond" panose="02020404030301010803" pitchFamily="18" charset="0"/>
                <a:cs typeface="Garamond" panose="02020404030301010803" pitchFamily="18" charset="0"/>
              </a:rPr>
              <a:t>can</a:t>
            </a:r>
            <a:r>
              <a:rPr lang="en-US" altLang="en-US" dirty="0" smtClean="0">
                <a:latin typeface="Garamond" panose="02020404030301010803" pitchFamily="18" charset="0"/>
                <a:cs typeface="Garamond" panose="02020404030301010803" pitchFamily="18" charset="0"/>
              </a:rPr>
              <a:t> be measured, &amp; not every outcome </a:t>
            </a:r>
            <a:r>
              <a:rPr lang="en-US" altLang="en-US" dirty="0" smtClean="0">
                <a:solidFill>
                  <a:srgbClr val="FF0000"/>
                </a:solidFill>
                <a:latin typeface="Garamond" panose="02020404030301010803" pitchFamily="18" charset="0"/>
                <a:cs typeface="Garamond" panose="02020404030301010803" pitchFamily="18" charset="0"/>
              </a:rPr>
              <a:t>should</a:t>
            </a:r>
            <a:r>
              <a:rPr lang="en-US" altLang="en-US" dirty="0" smtClean="0">
                <a:latin typeface="Garamond" panose="02020404030301010803" pitchFamily="18" charset="0"/>
                <a:cs typeface="Garamond" panose="02020404030301010803" pitchFamily="18" charset="0"/>
              </a:rPr>
              <a:t> be measured</a:t>
            </a:r>
          </a:p>
          <a:p>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Design intended outcomes &amp; objectives to be assessed so that they are measurable</a:t>
            </a:r>
          </a:p>
        </p:txBody>
      </p:sp>
      <p:sp>
        <p:nvSpPr>
          <p:cNvPr id="65540" name="Content Placeholder 7"/>
          <p:cNvSpPr>
            <a:spLocks noGrp="1"/>
          </p:cNvSpPr>
          <p:nvPr>
            <p:ph sz="half" idx="2"/>
          </p:nvPr>
        </p:nvSpPr>
        <p:spPr/>
        <p:txBody>
          <a:bodyPr/>
          <a:lstStyle/>
          <a:p>
            <a:r>
              <a:rPr lang="en-US" altLang="en-US" smtClean="0">
                <a:latin typeface="Garamond" panose="02020404030301010803" pitchFamily="18" charset="0"/>
                <a:cs typeface="Garamond" panose="02020404030301010803" pitchFamily="18" charset="0"/>
              </a:rPr>
              <a:t>Decide how to measure them as you are designing the intervention</a:t>
            </a:r>
          </a:p>
          <a:p>
            <a:endParaRPr lang="en-US" altLang="en-US" smtClean="0">
              <a:latin typeface="Garamond" panose="02020404030301010803" pitchFamily="18" charset="0"/>
              <a:cs typeface="Garamond" panose="02020404030301010803" pitchFamily="18" charset="0"/>
            </a:endParaRPr>
          </a:p>
          <a:p>
            <a:r>
              <a:rPr lang="en-US" altLang="en-US" smtClean="0">
                <a:latin typeface="Garamond" panose="02020404030301010803" pitchFamily="18" charset="0"/>
                <a:cs typeface="Garamond" panose="02020404030301010803" pitchFamily="18" charset="0"/>
              </a:rPr>
              <a:t>Carry out your plan &amp; use the results to improve the next cycle</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solidFill>
                  <a:schemeClr val="bg1"/>
                </a:solidFill>
              </a:rPr>
              <a:pPr>
                <a:defRPr/>
              </a:pPr>
              <a:t>30</a:t>
            </a:fld>
            <a:endParaRPr lang="en-US" alt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Self-Study Overview</a:t>
            </a:r>
          </a:p>
        </p:txBody>
      </p:sp>
      <p:sp>
        <p:nvSpPr>
          <p:cNvPr id="4" name="Rectangle 3"/>
          <p:cNvSpPr>
            <a:spLocks noGrp="1" noChangeArrowheads="1"/>
          </p:cNvSpPr>
          <p:nvPr>
            <p:ph sz="half" idx="1"/>
          </p:nvPr>
        </p:nvSpPr>
        <p:spPr/>
        <p:txBody>
          <a:bodyPr>
            <a:normAutofit lnSpcReduction="10000"/>
          </a:bodyPr>
          <a:lstStyle/>
          <a:p>
            <a:pPr>
              <a:defRPr/>
            </a:pPr>
            <a:r>
              <a:rPr lang="en-US" dirty="0" smtClean="0"/>
              <a:t>Purpose &amp; scope of study is defined </a:t>
            </a:r>
            <a:r>
              <a:rPr lang="en-US" i="1" dirty="0" smtClean="0">
                <a:solidFill>
                  <a:srgbClr val="FF0000"/>
                </a:solidFill>
              </a:rPr>
              <a:t>(do all or just some…)</a:t>
            </a:r>
          </a:p>
          <a:p>
            <a:pPr>
              <a:defRPr/>
            </a:pPr>
            <a:endParaRPr lang="en-US" dirty="0" smtClean="0"/>
          </a:p>
          <a:p>
            <a:pPr>
              <a:defRPr/>
            </a:pPr>
            <a:r>
              <a:rPr lang="en-US" dirty="0" smtClean="0"/>
              <a:t>Self-study team is identified &amp; trained </a:t>
            </a:r>
            <a:r>
              <a:rPr lang="en-US" sz="2200" dirty="0" smtClean="0"/>
              <a:t>(does not have to be CC staff)</a:t>
            </a:r>
          </a:p>
          <a:p>
            <a:pPr>
              <a:defRPr/>
            </a:pPr>
            <a:endParaRPr lang="en-US" dirty="0" smtClean="0"/>
          </a:p>
          <a:p>
            <a:pPr>
              <a:defRPr/>
            </a:pPr>
            <a:r>
              <a:rPr lang="en-US" dirty="0" smtClean="0"/>
              <a:t>Evaluative evidence is collected and reviewed</a:t>
            </a:r>
          </a:p>
          <a:p>
            <a:pPr>
              <a:defRPr/>
            </a:pPr>
            <a:endParaRPr lang="en-US" dirty="0" smtClean="0"/>
          </a:p>
          <a:p>
            <a:pPr>
              <a:defRPr/>
            </a:pPr>
            <a:r>
              <a:rPr lang="en-US" dirty="0" smtClean="0"/>
              <a:t>Self-study is conducted; ratings are compiled</a:t>
            </a:r>
          </a:p>
        </p:txBody>
      </p:sp>
      <p:sp>
        <p:nvSpPr>
          <p:cNvPr id="8" name="Content Placeholder 7"/>
          <p:cNvSpPr>
            <a:spLocks noGrp="1"/>
          </p:cNvSpPr>
          <p:nvPr>
            <p:ph sz="half" idx="2"/>
          </p:nvPr>
        </p:nvSpPr>
        <p:spPr/>
        <p:txBody>
          <a:bodyPr>
            <a:normAutofit lnSpcReduction="10000"/>
          </a:bodyPr>
          <a:lstStyle/>
          <a:p>
            <a:pPr>
              <a:defRPr/>
            </a:pPr>
            <a:r>
              <a:rPr lang="en-US" dirty="0"/>
              <a:t>Discrepancies are identified</a:t>
            </a:r>
          </a:p>
          <a:p>
            <a:pPr>
              <a:defRPr/>
            </a:pPr>
            <a:endParaRPr lang="en-US" dirty="0" smtClean="0"/>
          </a:p>
          <a:p>
            <a:pPr>
              <a:defRPr/>
            </a:pPr>
            <a:r>
              <a:rPr lang="en-US" dirty="0" smtClean="0"/>
              <a:t>Appropriate </a:t>
            </a:r>
            <a:r>
              <a:rPr lang="en-US" dirty="0"/>
              <a:t>actions are determined</a:t>
            </a:r>
          </a:p>
          <a:p>
            <a:pPr>
              <a:defRPr/>
            </a:pPr>
            <a:endParaRPr lang="en-US" dirty="0" smtClean="0"/>
          </a:p>
          <a:p>
            <a:pPr>
              <a:defRPr/>
            </a:pPr>
            <a:r>
              <a:rPr lang="en-US" dirty="0" smtClean="0"/>
              <a:t>Special </a:t>
            </a:r>
            <a:r>
              <a:rPr lang="en-US" dirty="0"/>
              <a:t>actions for program enhancement are recommended</a:t>
            </a:r>
          </a:p>
          <a:p>
            <a:pPr>
              <a:defRPr/>
            </a:pPr>
            <a:endParaRPr lang="en-US" dirty="0" smtClean="0"/>
          </a:p>
          <a:p>
            <a:pPr>
              <a:defRPr/>
            </a:pPr>
            <a:r>
              <a:rPr lang="en-US" dirty="0" smtClean="0"/>
              <a:t>Action </a:t>
            </a:r>
            <a:r>
              <a:rPr lang="en-US" dirty="0"/>
              <a:t>plan is developed and </a:t>
            </a:r>
            <a:r>
              <a:rPr lang="en-US" dirty="0" smtClean="0"/>
              <a:t>communicated</a:t>
            </a:r>
            <a:endParaRPr lang="en-US" dirty="0"/>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31</a:t>
            </a:fld>
            <a:endParaRPr lang="en-US" altLang="en-US"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Summary</a:t>
            </a:r>
          </a:p>
        </p:txBody>
      </p:sp>
      <p:sp>
        <p:nvSpPr>
          <p:cNvPr id="3" name="Content Placeholder 2"/>
          <p:cNvSpPr>
            <a:spLocks noGrp="1"/>
          </p:cNvSpPr>
          <p:nvPr>
            <p:ph idx="1"/>
          </p:nvPr>
        </p:nvSpPr>
        <p:spPr/>
        <p:txBody>
          <a:bodyPr/>
          <a:lstStyle/>
          <a:p>
            <a:pPr>
              <a:defRPr/>
            </a:pPr>
            <a:r>
              <a:rPr lang="en-US" dirty="0" smtClean="0"/>
              <a:t>CAS is all about professionals coming together to promote…</a:t>
            </a:r>
          </a:p>
          <a:p>
            <a:pPr lvl="2">
              <a:defRPr/>
            </a:pPr>
            <a:endParaRPr lang="en-US" dirty="0" smtClean="0"/>
          </a:p>
          <a:p>
            <a:pPr>
              <a:defRPr/>
            </a:pPr>
            <a:r>
              <a:rPr lang="en-US" b="1" i="1" dirty="0" smtClean="0">
                <a:solidFill>
                  <a:schemeClr val="accent1">
                    <a:lumMod val="75000"/>
                  </a:schemeClr>
                </a:solidFill>
              </a:rPr>
              <a:t>Standards and guidelines </a:t>
            </a:r>
            <a:r>
              <a:rPr lang="en-US" dirty="0" smtClean="0"/>
              <a:t>to design quality programs &amp; services</a:t>
            </a:r>
          </a:p>
          <a:p>
            <a:pPr lvl="2">
              <a:defRPr/>
            </a:pPr>
            <a:endParaRPr lang="en-US" dirty="0" smtClean="0"/>
          </a:p>
          <a:p>
            <a:pPr>
              <a:defRPr/>
            </a:pPr>
            <a:r>
              <a:rPr lang="en-US" dirty="0" smtClean="0"/>
              <a:t>Targeted learning and developmental </a:t>
            </a:r>
            <a:r>
              <a:rPr lang="en-US" b="1" i="1" dirty="0" smtClean="0">
                <a:solidFill>
                  <a:schemeClr val="accent1">
                    <a:lumMod val="75000"/>
                  </a:schemeClr>
                </a:solidFill>
              </a:rPr>
              <a:t>outcomes</a:t>
            </a:r>
          </a:p>
          <a:p>
            <a:pPr lvl="2">
              <a:defRPr/>
            </a:pPr>
            <a:endParaRPr lang="en-US" b="1" i="1" dirty="0" smtClean="0">
              <a:solidFill>
                <a:schemeClr val="accent1">
                  <a:lumMod val="75000"/>
                </a:schemeClr>
              </a:solidFill>
            </a:endParaRPr>
          </a:p>
          <a:p>
            <a:pPr>
              <a:defRPr/>
            </a:pPr>
            <a:r>
              <a:rPr lang="en-US" b="1" i="1" dirty="0" smtClean="0">
                <a:solidFill>
                  <a:schemeClr val="accent1">
                    <a:lumMod val="75000"/>
                  </a:schemeClr>
                </a:solidFill>
              </a:rPr>
              <a:t>Self-assessment</a:t>
            </a:r>
            <a:r>
              <a:rPr lang="en-US" dirty="0" smtClean="0"/>
              <a:t> of both programs/services and student outcomes</a:t>
            </a:r>
            <a:endParaRPr lang="en-US" dirty="0"/>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32</a:t>
            </a:fld>
            <a:endParaRPr lang="en-US" altLang="en-US"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Developing Your Plan</a:t>
            </a:r>
          </a:p>
        </p:txBody>
      </p:sp>
      <p:sp>
        <p:nvSpPr>
          <p:cNvPr id="73731" name="Content Placeholder 2"/>
          <p:cNvSpPr>
            <a:spLocks noGrp="1"/>
          </p:cNvSpPr>
          <p:nvPr>
            <p:ph idx="1"/>
          </p:nvPr>
        </p:nvSpPr>
        <p:spPr/>
        <p:txBody>
          <a:bodyPr/>
          <a:lstStyle/>
          <a:p>
            <a:r>
              <a:rPr lang="en-US" altLang="en-US" dirty="0" smtClean="0">
                <a:latin typeface="Garamond" panose="02020404030301010803" pitchFamily="18" charset="0"/>
                <a:cs typeface="Garamond" panose="02020404030301010803" pitchFamily="18" charset="0"/>
              </a:rPr>
              <a:t>Institution/division context?</a:t>
            </a:r>
          </a:p>
          <a:p>
            <a:pPr lvl="1"/>
            <a:r>
              <a:rPr lang="en-US" altLang="en-US" dirty="0" smtClean="0">
                <a:latin typeface="Garamond" panose="02020404030301010803" pitchFamily="18" charset="0"/>
                <a:cs typeface="Garamond" panose="02020404030301010803" pitchFamily="18" charset="0"/>
              </a:rPr>
              <a:t>What is most relevant &amp; important?</a:t>
            </a:r>
          </a:p>
          <a:p>
            <a:pPr lvl="1"/>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Your unit</a:t>
            </a:r>
          </a:p>
          <a:p>
            <a:pPr lvl="1"/>
            <a:r>
              <a:rPr lang="en-US" altLang="en-US" dirty="0" smtClean="0">
                <a:latin typeface="Garamond" panose="02020404030301010803" pitchFamily="18" charset="0"/>
                <a:cs typeface="Garamond" panose="02020404030301010803" pitchFamily="18" charset="0"/>
              </a:rPr>
              <a:t>What is the primary purpose/overall objective?</a:t>
            </a:r>
          </a:p>
          <a:p>
            <a:pPr lvl="1"/>
            <a:r>
              <a:rPr lang="en-US" altLang="en-US" dirty="0" smtClean="0">
                <a:latin typeface="Garamond" panose="02020404030301010803" pitchFamily="18" charset="0"/>
                <a:cs typeface="Garamond" panose="02020404030301010803" pitchFamily="18" charset="0"/>
              </a:rPr>
              <a:t>What intended outcomes are in place?</a:t>
            </a:r>
          </a:p>
          <a:p>
            <a:pPr lvl="1"/>
            <a:r>
              <a:rPr lang="en-US" altLang="en-US" dirty="0" smtClean="0">
                <a:latin typeface="Garamond" panose="02020404030301010803" pitchFamily="18" charset="0"/>
                <a:cs typeface="Garamond" panose="02020404030301010803" pitchFamily="18" charset="0"/>
              </a:rPr>
              <a:t>What documentation do you have?</a:t>
            </a:r>
          </a:p>
          <a:p>
            <a:pPr lvl="1"/>
            <a:r>
              <a:rPr lang="en-US" altLang="en-US" dirty="0" smtClean="0">
                <a:latin typeface="Garamond" panose="02020404030301010803" pitchFamily="18" charset="0"/>
                <a:cs typeface="Garamond" panose="02020404030301010803" pitchFamily="18" charset="0"/>
              </a:rPr>
              <a:t>How do you use it? </a:t>
            </a:r>
          </a:p>
          <a:p>
            <a:pPr lvl="1"/>
            <a:r>
              <a:rPr lang="en-US" altLang="en-US" dirty="0" smtClean="0">
                <a:latin typeface="Garamond" panose="02020404030301010803" pitchFamily="18" charset="0"/>
                <a:cs typeface="Garamond" panose="02020404030301010803" pitchFamily="18" charset="0"/>
              </a:rPr>
              <a:t>What have you changed?</a:t>
            </a:r>
          </a:p>
          <a:p>
            <a:endParaRPr lang="en-US" altLang="en-US" dirty="0" smtClean="0">
              <a:latin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33</a:t>
            </a:fld>
            <a:endParaRPr lang="en-US" alt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latin typeface="Garamond" panose="02020404030301010803" pitchFamily="18" charset="0"/>
                <a:cs typeface="Garamond" panose="02020404030301010803" pitchFamily="18" charset="0"/>
              </a:rPr>
              <a:t>Developing Your Plan</a:t>
            </a:r>
          </a:p>
        </p:txBody>
      </p:sp>
      <p:sp>
        <p:nvSpPr>
          <p:cNvPr id="75779" name="Content Placeholder 2"/>
          <p:cNvSpPr>
            <a:spLocks noGrp="1"/>
          </p:cNvSpPr>
          <p:nvPr>
            <p:ph idx="1"/>
          </p:nvPr>
        </p:nvSpPr>
        <p:spPr/>
        <p:txBody>
          <a:bodyPr/>
          <a:lstStyle/>
          <a:p>
            <a:r>
              <a:rPr lang="en-US" altLang="en-US" dirty="0" smtClean="0">
                <a:latin typeface="Garamond" panose="02020404030301010803" pitchFamily="18" charset="0"/>
                <a:cs typeface="Garamond" panose="02020404030301010803" pitchFamily="18" charset="0"/>
              </a:rPr>
              <a:t>History</a:t>
            </a:r>
          </a:p>
          <a:p>
            <a:pPr lvl="1"/>
            <a:r>
              <a:rPr lang="en-US" altLang="en-US" dirty="0" smtClean="0">
                <a:latin typeface="Garamond" panose="02020404030301010803" pitchFamily="18" charset="0"/>
                <a:cs typeface="Garamond" panose="02020404030301010803" pitchFamily="18" charset="0"/>
              </a:rPr>
              <a:t>What kind of program review has been conducted?</a:t>
            </a:r>
          </a:p>
          <a:p>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Context for Review</a:t>
            </a:r>
          </a:p>
          <a:p>
            <a:pPr lvl="1"/>
            <a:r>
              <a:rPr lang="en-US" altLang="en-US" dirty="0" smtClean="0">
                <a:latin typeface="Garamond" panose="02020404030301010803" pitchFamily="18" charset="0"/>
                <a:cs typeface="Garamond" panose="02020404030301010803" pitchFamily="18" charset="0"/>
              </a:rPr>
              <a:t>Is there an institutional expectation or system of program review?</a:t>
            </a:r>
          </a:p>
          <a:p>
            <a:endParaRPr lang="en-US" altLang="en-US" dirty="0" smtClean="0">
              <a:latin typeface="Garamond" panose="02020404030301010803" pitchFamily="18" charset="0"/>
              <a:cs typeface="Garamond" panose="02020404030301010803" pitchFamily="18" charset="0"/>
            </a:endParaRPr>
          </a:p>
          <a:p>
            <a:r>
              <a:rPr lang="en-US" altLang="en-US" dirty="0" smtClean="0">
                <a:latin typeface="Garamond" panose="02020404030301010803" pitchFamily="18" charset="0"/>
                <a:cs typeface="Garamond" panose="02020404030301010803" pitchFamily="18" charset="0"/>
              </a:rPr>
              <a:t>Timing</a:t>
            </a:r>
          </a:p>
          <a:p>
            <a:pPr lvl="1"/>
            <a:r>
              <a:rPr lang="en-US" altLang="en-US" dirty="0" smtClean="0">
                <a:latin typeface="Garamond" panose="02020404030301010803" pitchFamily="18" charset="0"/>
                <a:cs typeface="Garamond" panose="02020404030301010803" pitchFamily="18" charset="0"/>
              </a:rPr>
              <a:t>Where are you on the accreditation cycle?</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34</a:t>
            </a:fld>
            <a:endParaRPr lang="en-US" alt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latin typeface="Garamond" panose="02020404030301010803" pitchFamily="18" charset="0"/>
                <a:cs typeface="Times New Roman" panose="02020603050405020304" pitchFamily="18" charset="0"/>
              </a:rPr>
              <a:t>Developing Your Plan</a:t>
            </a:r>
            <a:endParaRPr lang="en-US" altLang="en-US" dirty="0" smtClean="0">
              <a:latin typeface="Garamond" panose="02020404030301010803" pitchFamily="18" charset="0"/>
              <a:cs typeface="Garamond" panose="02020404030301010803" pitchFamily="18" charset="0"/>
            </a:endParaRPr>
          </a:p>
        </p:txBody>
      </p:sp>
      <p:sp>
        <p:nvSpPr>
          <p:cNvPr id="77827" name="Content Placeholder 2"/>
          <p:cNvSpPr>
            <a:spLocks noGrp="1"/>
          </p:cNvSpPr>
          <p:nvPr>
            <p:ph idx="1"/>
          </p:nvPr>
        </p:nvSpPr>
        <p:spPr/>
        <p:txBody>
          <a:bodyPr/>
          <a:lstStyle/>
          <a:p>
            <a:r>
              <a:rPr lang="en-US" altLang="en-US" dirty="0" smtClean="0">
                <a:latin typeface="Garamond" panose="02020404030301010803" pitchFamily="18" charset="0"/>
                <a:cs typeface="Garamond" panose="02020404030301010803" pitchFamily="18" charset="0"/>
              </a:rPr>
              <a:t>What is your area of greatest need?</a:t>
            </a:r>
          </a:p>
          <a:p>
            <a:pPr lvl="1"/>
            <a:r>
              <a:rPr lang="en-US" altLang="en-US" dirty="0" smtClean="0">
                <a:latin typeface="Garamond" panose="02020404030301010803" pitchFamily="18" charset="0"/>
                <a:cs typeface="Garamond" panose="02020404030301010803" pitchFamily="18" charset="0"/>
              </a:rPr>
              <a:t>Comprehensive assessment plan</a:t>
            </a:r>
          </a:p>
          <a:p>
            <a:pPr lvl="1"/>
            <a:r>
              <a:rPr lang="en-US" altLang="en-US" dirty="0" smtClean="0">
                <a:latin typeface="Garamond" panose="02020404030301010803" pitchFamily="18" charset="0"/>
                <a:cs typeface="Garamond" panose="02020404030301010803" pitchFamily="18" charset="0"/>
              </a:rPr>
              <a:t>Program evaluation</a:t>
            </a:r>
          </a:p>
          <a:p>
            <a:pPr lvl="1"/>
            <a:r>
              <a:rPr lang="en-US" altLang="en-US" dirty="0" smtClean="0">
                <a:latin typeface="Garamond" panose="02020404030301010803" pitchFamily="18" charset="0"/>
                <a:cs typeface="Garamond" panose="02020404030301010803" pitchFamily="18" charset="0"/>
              </a:rPr>
              <a:t>Establishment of intended outcomes</a:t>
            </a:r>
          </a:p>
          <a:p>
            <a:pPr lvl="1"/>
            <a:r>
              <a:rPr lang="en-US" altLang="en-US" dirty="0" smtClean="0">
                <a:latin typeface="Garamond" panose="02020404030301010803" pitchFamily="18" charset="0"/>
                <a:cs typeface="Garamond" panose="02020404030301010803" pitchFamily="18" charset="0"/>
              </a:rPr>
              <a:t>Intentional program development</a:t>
            </a:r>
          </a:p>
          <a:p>
            <a:pPr lvl="1"/>
            <a:r>
              <a:rPr lang="en-US" altLang="en-US" dirty="0" smtClean="0">
                <a:latin typeface="Garamond" panose="02020404030301010803" pitchFamily="18" charset="0"/>
                <a:cs typeface="Garamond" panose="02020404030301010803" pitchFamily="18" charset="0"/>
              </a:rPr>
              <a:t>Measuring actual outcomes</a:t>
            </a:r>
          </a:p>
          <a:p>
            <a:pPr lvl="1"/>
            <a:r>
              <a:rPr lang="en-US" altLang="en-US" dirty="0" smtClean="0">
                <a:latin typeface="Garamond" panose="02020404030301010803" pitchFamily="18" charset="0"/>
                <a:cs typeface="Garamond" panose="02020404030301010803" pitchFamily="18" charset="0"/>
              </a:rPr>
              <a:t>Use of assessment results</a:t>
            </a:r>
          </a:p>
          <a:p>
            <a:pPr lvl="1"/>
            <a:r>
              <a:rPr lang="en-US" altLang="en-US" dirty="0" smtClean="0">
                <a:latin typeface="Garamond" panose="02020404030301010803" pitchFamily="18" charset="0"/>
                <a:cs typeface="Garamond" panose="02020404030301010803" pitchFamily="18" charset="0"/>
              </a:rPr>
              <a:t>Other?</a:t>
            </a:r>
          </a:p>
          <a:p>
            <a:endParaRPr lang="en-US" altLang="en-US" dirty="0" smtClean="0">
              <a:latin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35</a:t>
            </a:fld>
            <a:endParaRPr lang="en-US" alt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A Few Final Thoughts</a:t>
            </a:r>
          </a:p>
        </p:txBody>
      </p:sp>
      <p:sp>
        <p:nvSpPr>
          <p:cNvPr id="3" name="Content Placeholder 2"/>
          <p:cNvSpPr>
            <a:spLocks noGrp="1"/>
          </p:cNvSpPr>
          <p:nvPr>
            <p:ph idx="1"/>
          </p:nvPr>
        </p:nvSpPr>
        <p:spPr/>
        <p:txBody>
          <a:bodyPr>
            <a:normAutofit lnSpcReduction="10000"/>
          </a:bodyPr>
          <a:lstStyle/>
          <a:p>
            <a:pPr>
              <a:defRPr/>
            </a:pPr>
            <a:r>
              <a:rPr lang="en-US" dirty="0" smtClean="0"/>
              <a:t>Don’t ignore the reality &amp; usefulness of retrospective sense-making</a:t>
            </a:r>
          </a:p>
          <a:p>
            <a:pPr lvl="2">
              <a:defRPr/>
            </a:pPr>
            <a:endParaRPr lang="en-US" dirty="0" smtClean="0"/>
          </a:p>
          <a:p>
            <a:pPr>
              <a:defRPr/>
            </a:pPr>
            <a:r>
              <a:rPr lang="en-US" dirty="0" smtClean="0"/>
              <a:t>Even if you have not been engaged in assessment formally, you have probably been using the principles in your work</a:t>
            </a:r>
          </a:p>
          <a:p>
            <a:pPr lvl="2">
              <a:defRPr/>
            </a:pPr>
            <a:endParaRPr lang="en-US" dirty="0" smtClean="0"/>
          </a:p>
          <a:p>
            <a:pPr>
              <a:defRPr/>
            </a:pPr>
            <a:r>
              <a:rPr lang="en-US" dirty="0" smtClean="0"/>
              <a:t>Figure out how what you have been doing fits with what you want to be doing, and then fill in the rest of the plan</a:t>
            </a:r>
          </a:p>
          <a:p>
            <a:pPr lvl="2">
              <a:defRPr/>
            </a:pPr>
            <a:endParaRPr lang="en-US" dirty="0" smtClean="0"/>
          </a:p>
          <a:p>
            <a:pPr>
              <a:defRPr/>
            </a:pPr>
            <a:r>
              <a:rPr lang="en-US" dirty="0" smtClean="0"/>
              <a:t>Just start…</a:t>
            </a:r>
            <a:endParaRPr lang="en-US" dirty="0"/>
          </a:p>
        </p:txBody>
      </p:sp>
      <p:sp>
        <p:nvSpPr>
          <p:cNvPr id="5" name="Slide Number Placeholder 4"/>
          <p:cNvSpPr>
            <a:spLocks noGrp="1"/>
          </p:cNvSpPr>
          <p:nvPr>
            <p:ph type="sldNum" sz="quarter" idx="12"/>
          </p:nvPr>
        </p:nvSpPr>
        <p:spPr/>
        <p:txBody>
          <a:bodyPr/>
          <a:lstStyle/>
          <a:p>
            <a:pPr>
              <a:defRPr/>
            </a:pPr>
            <a:fld id="{7C40BA33-CDE4-4C55-B3AA-4C0C1066C840}" type="slidenum">
              <a:rPr lang="en-US" altLang="en-US" smtClean="0"/>
              <a:pPr>
                <a:defRPr/>
              </a:pPr>
              <a:t>36</a:t>
            </a:fld>
            <a:endParaRPr lang="en-US" altLang="en-US"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r>
              <a:rPr lang="en-US" altLang="en-US" sz="3200" smtClean="0">
                <a:latin typeface="Garamond" panose="02020404030301010803" pitchFamily="18" charset="0"/>
                <a:cs typeface="Garamond" panose="02020404030301010803" pitchFamily="18" charset="0"/>
              </a:rPr>
              <a:t>Council for the Advancement of Standards in Higher Education</a:t>
            </a:r>
          </a:p>
        </p:txBody>
      </p:sp>
      <p:sp>
        <p:nvSpPr>
          <p:cNvPr id="5" name="Content Placeholder 4"/>
          <p:cNvSpPr>
            <a:spLocks noGrp="1"/>
          </p:cNvSpPr>
          <p:nvPr>
            <p:ph idx="1"/>
          </p:nvPr>
        </p:nvSpPr>
        <p:spPr/>
        <p:txBody>
          <a:bodyPr>
            <a:normAutofit/>
          </a:bodyPr>
          <a:lstStyle/>
          <a:p>
            <a:pPr marL="0" indent="0" algn="ctr">
              <a:buFont typeface="Arial" panose="020B0604020202020204" pitchFamily="34" charset="0"/>
              <a:buNone/>
              <a:defRPr/>
            </a:pPr>
            <a:r>
              <a:rPr lang="en-US" dirty="0" smtClean="0">
                <a:hlinkClick r:id="rId3"/>
              </a:rPr>
              <a:t>www.cas.edu</a:t>
            </a:r>
            <a:r>
              <a:rPr lang="en-US" dirty="0" smtClean="0"/>
              <a:t> </a:t>
            </a:r>
          </a:p>
          <a:p>
            <a:pPr marL="0" indent="0" algn="ctr">
              <a:buFont typeface="Arial" panose="020B0604020202020204" pitchFamily="34" charset="0"/>
              <a:buNone/>
              <a:defRPr/>
            </a:pPr>
            <a:r>
              <a:rPr lang="en-US" dirty="0" smtClean="0"/>
              <a:t>One </a:t>
            </a:r>
            <a:r>
              <a:rPr lang="en-US" dirty="0" err="1" smtClean="0"/>
              <a:t>Dupont</a:t>
            </a:r>
            <a:r>
              <a:rPr lang="en-US" dirty="0" smtClean="0"/>
              <a:t> Circle NW, Suite 300</a:t>
            </a:r>
          </a:p>
          <a:p>
            <a:pPr marL="0" indent="0" algn="ctr">
              <a:buFont typeface="Arial" panose="020B0604020202020204" pitchFamily="34" charset="0"/>
              <a:buNone/>
              <a:defRPr/>
            </a:pPr>
            <a:r>
              <a:rPr lang="en-US" dirty="0" smtClean="0"/>
              <a:t>Washington, DC  20036</a:t>
            </a:r>
          </a:p>
          <a:p>
            <a:pPr marL="0" indent="0" algn="ctr">
              <a:buFont typeface="Arial" panose="020B0604020202020204" pitchFamily="34" charset="0"/>
              <a:buNone/>
              <a:defRPr/>
            </a:pPr>
            <a:endParaRPr lang="en-US" dirty="0" smtClean="0"/>
          </a:p>
          <a:p>
            <a:pPr marL="1828800" indent="0">
              <a:buNone/>
            </a:pPr>
            <a:r>
              <a:rPr lang="en-US" sz="1600" b="1" dirty="0"/>
              <a:t>Lisa Adams, Ph.D., LPC 				</a:t>
            </a:r>
            <a:r>
              <a:rPr lang="en-US" sz="1600" b="1" dirty="0" smtClean="0"/>
              <a:t>			Perry </a:t>
            </a:r>
            <a:r>
              <a:rPr lang="en-US" sz="1600" b="1" dirty="0"/>
              <a:t>C. Francis, Ed.D., LPC</a:t>
            </a:r>
            <a:endParaRPr lang="en-US" sz="1600" dirty="0"/>
          </a:p>
          <a:p>
            <a:pPr marL="1828800" indent="0">
              <a:buNone/>
            </a:pPr>
            <a:r>
              <a:rPr lang="en-US" sz="1600" b="1" dirty="0"/>
              <a:t>Interim-Associate Vice President, Student Life 	</a:t>
            </a:r>
            <a:r>
              <a:rPr lang="en-US" sz="1600" b="1" dirty="0" smtClean="0"/>
              <a:t>		Professor </a:t>
            </a:r>
            <a:r>
              <a:rPr lang="en-US" sz="1600" b="1" dirty="0"/>
              <a:t>of Counseling </a:t>
            </a:r>
            <a:endParaRPr lang="en-US" sz="1600" dirty="0"/>
          </a:p>
          <a:p>
            <a:pPr marL="1828800" indent="0">
              <a:buNone/>
            </a:pPr>
            <a:r>
              <a:rPr lang="en-US" sz="1600" b="1" dirty="0"/>
              <a:t>Student Affairs &amp; Enrollment Management 	</a:t>
            </a:r>
            <a:r>
              <a:rPr lang="en-US" sz="1600" b="1" dirty="0" smtClean="0"/>
              <a:t>		Eastern </a:t>
            </a:r>
            <a:r>
              <a:rPr lang="en-US" sz="1600" b="1" dirty="0"/>
              <a:t>Michigan University</a:t>
            </a:r>
            <a:endParaRPr lang="en-US" sz="1600" dirty="0"/>
          </a:p>
          <a:p>
            <a:pPr marL="1828800" indent="0">
              <a:buNone/>
            </a:pPr>
            <a:r>
              <a:rPr lang="en-US" sz="1600" b="1" dirty="0"/>
              <a:t>University of West Georgia 				</a:t>
            </a:r>
            <a:r>
              <a:rPr lang="en-US" sz="1600" b="1" dirty="0" smtClean="0"/>
              <a:t>		pfrancis@emich.edu </a:t>
            </a:r>
            <a:endParaRPr lang="en-US" sz="1600" dirty="0"/>
          </a:p>
          <a:p>
            <a:pPr marL="1828800" indent="0">
              <a:buNone/>
            </a:pPr>
            <a:r>
              <a:rPr lang="en-US" sz="1600" b="1" dirty="0" smtClean="0"/>
              <a:t>ladams@westga.edu</a:t>
            </a:r>
          </a:p>
          <a:p>
            <a:pPr marL="1828800" indent="0">
              <a:buNone/>
            </a:pPr>
            <a:r>
              <a:rPr lang="en-US" sz="1600" i="1" dirty="0" smtClean="0"/>
              <a:t>ACCA REPRESENTATIVE TO CAS</a:t>
            </a:r>
            <a:endParaRPr lang="en-US" sz="1600" i="1" dirty="0"/>
          </a:p>
          <a:p>
            <a:pPr marL="0" indent="0" algn="ctr">
              <a:buFont typeface="Arial" panose="020B0604020202020204"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37</a:t>
            </a:fld>
            <a:endParaRPr lang="en-US" alt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CAS Mission</a:t>
            </a:r>
          </a:p>
        </p:txBody>
      </p:sp>
      <p:sp>
        <p:nvSpPr>
          <p:cNvPr id="20483" name="Content Placeholder 2"/>
          <p:cNvSpPr>
            <a:spLocks noGrp="1"/>
          </p:cNvSpPr>
          <p:nvPr>
            <p:ph idx="1"/>
          </p:nvPr>
        </p:nvSpPr>
        <p:spPr/>
        <p:txBody>
          <a:bodyPr/>
          <a:lstStyle/>
          <a:p>
            <a:r>
              <a:rPr lang="en-US" dirty="0" smtClean="0"/>
              <a:t>The Council for the Advancement of Standards in Higher Education (CAS), a consortium of professional associations in higher education, promotes the use of its professional standards for the development, assessment, and improvement of quality student learning, programs, and services.</a:t>
            </a:r>
          </a:p>
          <a:p>
            <a:endParaRPr lang="en-US" altLang="en-US" dirty="0" smtClean="0"/>
          </a:p>
          <a:p>
            <a:r>
              <a:rPr lang="en-US" altLang="en-US" dirty="0" smtClean="0"/>
              <a:t>CAS is a consortium of professional associations who work collaboratively to develop and promulgate standards and guidelines and to encourage self-assessment.</a:t>
            </a:r>
          </a:p>
        </p:txBody>
      </p:sp>
      <p:sp>
        <p:nvSpPr>
          <p:cNvPr id="4" name="Slide Number Placeholder 3"/>
          <p:cNvSpPr>
            <a:spLocks noGrp="1"/>
          </p:cNvSpPr>
          <p:nvPr>
            <p:ph type="sldNum" sz="quarter" idx="12"/>
          </p:nvPr>
        </p:nvSpPr>
        <p:spPr/>
        <p:txBody>
          <a:bodyPr/>
          <a:lstStyle/>
          <a:p>
            <a:fld id="{7C40BA33-CDE4-4C55-B3AA-4C0C1066C840}" type="slidenum">
              <a:rPr lang="en-US" altLang="en-US" smtClean="0"/>
              <a:pPr/>
              <a:t>4</a:t>
            </a:fld>
            <a:endParaRPr lang="en-US" alt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Garamond" panose="02020404030301010803" pitchFamily="18" charset="0"/>
                <a:cs typeface="Garamond" panose="02020404030301010803" pitchFamily="18" charset="0"/>
              </a:rPr>
              <a:t>CAS Overview</a:t>
            </a:r>
          </a:p>
        </p:txBody>
      </p:sp>
      <p:sp>
        <p:nvSpPr>
          <p:cNvPr id="22531" name="Content Placeholder 2"/>
          <p:cNvSpPr>
            <a:spLocks noGrp="1"/>
          </p:cNvSpPr>
          <p:nvPr>
            <p:ph idx="1"/>
          </p:nvPr>
        </p:nvSpPr>
        <p:spPr/>
        <p:txBody>
          <a:bodyPr>
            <a:normAutofit fontScale="85000" lnSpcReduction="20000"/>
          </a:bodyPr>
          <a:lstStyle/>
          <a:p>
            <a:pPr>
              <a:defRPr/>
            </a:pPr>
            <a:r>
              <a:rPr lang="en-US" altLang="en-US" dirty="0" smtClean="0"/>
              <a:t>Based in philosophy of self-assessment</a:t>
            </a:r>
          </a:p>
          <a:p>
            <a:pPr lvl="2">
              <a:defRPr/>
            </a:pPr>
            <a:endParaRPr lang="en-US" altLang="en-US" dirty="0" smtClean="0"/>
          </a:p>
          <a:p>
            <a:pPr>
              <a:defRPr/>
            </a:pPr>
            <a:r>
              <a:rPr lang="en-US" altLang="en-US" dirty="0" smtClean="0"/>
              <a:t>40 member associations</a:t>
            </a:r>
          </a:p>
          <a:p>
            <a:pPr lvl="2">
              <a:defRPr/>
            </a:pPr>
            <a:endParaRPr lang="en-US" altLang="en-US" dirty="0" smtClean="0"/>
          </a:p>
          <a:p>
            <a:pPr>
              <a:defRPr/>
            </a:pPr>
            <a:r>
              <a:rPr lang="en-US" altLang="en-US" dirty="0" smtClean="0"/>
              <a:t>47 sets of functional area standards</a:t>
            </a:r>
          </a:p>
          <a:p>
            <a:pPr lvl="1">
              <a:defRPr/>
            </a:pPr>
            <a:r>
              <a:rPr lang="en-US" altLang="en-US" dirty="0" smtClean="0"/>
              <a:t>Developing standards that are cross functional (have two or more departments)  </a:t>
            </a:r>
          </a:p>
          <a:p>
            <a:pPr lvl="2">
              <a:defRPr/>
            </a:pPr>
            <a:endParaRPr lang="en-US" altLang="en-US" dirty="0" smtClean="0"/>
          </a:p>
          <a:p>
            <a:pPr>
              <a:defRPr/>
            </a:pPr>
            <a:r>
              <a:rPr lang="en-US" altLang="en-US" dirty="0" smtClean="0"/>
              <a:t>Standards of practice informed by wide range of professionals and approved by consensus</a:t>
            </a:r>
          </a:p>
          <a:p>
            <a:pPr lvl="2">
              <a:defRPr/>
            </a:pPr>
            <a:endParaRPr lang="en-US" altLang="en-US" dirty="0" smtClean="0"/>
          </a:p>
          <a:p>
            <a:pPr>
              <a:defRPr/>
            </a:pPr>
            <a:r>
              <a:rPr lang="en-US" altLang="en-US" dirty="0" smtClean="0"/>
              <a:t>Self-assessment guides (</a:t>
            </a:r>
            <a:r>
              <a:rPr lang="en-US" altLang="en-US" dirty="0" err="1" smtClean="0"/>
              <a:t>SAGs</a:t>
            </a:r>
            <a:r>
              <a:rPr lang="en-US" altLang="en-US" dirty="0" smtClean="0"/>
              <a:t>) for program self-study</a:t>
            </a:r>
          </a:p>
          <a:p>
            <a:pPr lvl="2">
              <a:defRPr/>
            </a:pPr>
            <a:endParaRPr lang="en-US" altLang="en-US" dirty="0" smtClean="0"/>
          </a:p>
          <a:p>
            <a:pPr>
              <a:defRPr/>
            </a:pPr>
            <a:r>
              <a:rPr lang="en-US" altLang="en-US" dirty="0" smtClean="0"/>
              <a:t>30+ years of history; span across higher education</a:t>
            </a:r>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mtClean="0"/>
              <a:pPr>
                <a:defRPr/>
              </a:pPr>
              <a:t>5</a:t>
            </a:fld>
            <a:endParaRPr lang="en-US" alt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Area Standards</a:t>
            </a:r>
            <a:endParaRPr lang="en-US" dirty="0"/>
          </a:p>
        </p:txBody>
      </p:sp>
      <p:sp>
        <p:nvSpPr>
          <p:cNvPr id="3" name="Content Placeholder 2"/>
          <p:cNvSpPr>
            <a:spLocks noGrp="1"/>
          </p:cNvSpPr>
          <p:nvPr>
            <p:ph idx="1"/>
          </p:nvPr>
        </p:nvSpPr>
        <p:spPr/>
        <p:txBody>
          <a:bodyPr/>
          <a:lstStyle/>
          <a:p>
            <a:r>
              <a:rPr lang="en-US" b="1" dirty="0" smtClean="0"/>
              <a:t>Functional Area Standards </a:t>
            </a:r>
            <a:r>
              <a:rPr lang="en-US" dirty="0" smtClean="0"/>
              <a:t>are defined as "The set of specific standards and guidelines, with the embedded general standards, that apply to one functional area program or service. Often referred to as the CAS Standards for (insert functional area name). As of 2019, there are 45 sets of CAS functional area standards." (CAS, 2019).</a:t>
            </a:r>
            <a:endParaRPr lang="en-US" dirty="0"/>
          </a:p>
        </p:txBody>
      </p:sp>
      <p:sp>
        <p:nvSpPr>
          <p:cNvPr id="4" name="Slide Number Placeholder 3"/>
          <p:cNvSpPr>
            <a:spLocks noGrp="1"/>
          </p:cNvSpPr>
          <p:nvPr>
            <p:ph type="sldNum" sz="quarter" idx="12"/>
          </p:nvPr>
        </p:nvSpPr>
        <p:spPr/>
        <p:txBody>
          <a:bodyPr/>
          <a:lstStyle/>
          <a:p>
            <a:fld id="{7C40BA33-CDE4-4C55-B3AA-4C0C1066C840}" type="slidenum">
              <a:rPr lang="en-US" altLang="en-US" smtClean="0"/>
              <a:pPr/>
              <a:t>6</a:t>
            </a:fld>
            <a:endParaRPr lang="en-US" altLang="en-US" dirty="0"/>
          </a:p>
        </p:txBody>
      </p:sp>
    </p:spTree>
    <p:extLst>
      <p:ext uri="{BB962C8B-B14F-4D97-AF65-F5344CB8AC3E}">
        <p14:creationId xmlns:p14="http://schemas.microsoft.com/office/powerpoint/2010/main" val="26044762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CAS Standards</a:t>
            </a: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Academic </a:t>
            </a:r>
            <a:r>
              <a:rPr lang="en-US" dirty="0"/>
              <a:t>Advising Programs</a:t>
            </a:r>
            <a:br>
              <a:rPr lang="en-US" dirty="0"/>
            </a:br>
            <a:r>
              <a:rPr lang="en-US" dirty="0"/>
              <a:t/>
            </a:r>
            <a:br>
              <a:rPr lang="en-US" dirty="0"/>
            </a:br>
            <a:r>
              <a:rPr lang="en-US" dirty="0" smtClean="0"/>
              <a:t>Alcohol </a:t>
            </a:r>
            <a:r>
              <a:rPr lang="en-US" dirty="0"/>
              <a:t>and Other Drug Programs</a:t>
            </a:r>
            <a:br>
              <a:rPr lang="en-US" dirty="0"/>
            </a:br>
            <a:r>
              <a:rPr lang="en-US" dirty="0"/>
              <a:t/>
            </a:r>
            <a:br>
              <a:rPr lang="en-US" dirty="0"/>
            </a:br>
            <a:r>
              <a:rPr lang="en-US" dirty="0" smtClean="0"/>
              <a:t>Assessment </a:t>
            </a:r>
            <a:r>
              <a:rPr lang="en-US" dirty="0"/>
              <a:t>Services</a:t>
            </a:r>
            <a:r>
              <a:rPr lang="en-US" baseline="30000" dirty="0"/>
              <a:t>+</a:t>
            </a:r>
            <a:r>
              <a:rPr lang="en-US" dirty="0"/>
              <a:t/>
            </a:r>
            <a:br>
              <a:rPr lang="en-US" dirty="0"/>
            </a:br>
            <a:r>
              <a:rPr lang="en-US" dirty="0"/>
              <a:t/>
            </a:r>
            <a:br>
              <a:rPr lang="en-US" dirty="0"/>
            </a:br>
            <a:r>
              <a:rPr lang="en-US" dirty="0" smtClean="0"/>
              <a:t>Auxiliary </a:t>
            </a:r>
            <a:r>
              <a:rPr lang="en-US" dirty="0"/>
              <a:t>Services Functional Areas</a:t>
            </a:r>
            <a:br>
              <a:rPr lang="en-US" dirty="0"/>
            </a:br>
            <a:r>
              <a:rPr lang="en-US" dirty="0"/>
              <a:t/>
            </a:r>
            <a:br>
              <a:rPr lang="en-US" dirty="0"/>
            </a:br>
            <a:r>
              <a:rPr lang="en-US" dirty="0" smtClean="0"/>
              <a:t>Campus </a:t>
            </a:r>
            <a:r>
              <a:rPr lang="en-US" dirty="0"/>
              <a:t>Activities Programs</a:t>
            </a:r>
            <a:r>
              <a:rPr lang="en-US" baseline="30000" dirty="0"/>
              <a:t>+</a:t>
            </a:r>
            <a:r>
              <a:rPr lang="en-US" dirty="0"/>
              <a:t/>
            </a:r>
            <a:br>
              <a:rPr lang="en-US" dirty="0"/>
            </a:br>
            <a:r>
              <a:rPr lang="en-US" dirty="0"/>
              <a:t/>
            </a:r>
            <a:br>
              <a:rPr lang="en-US" dirty="0"/>
            </a:br>
            <a:r>
              <a:rPr lang="en-US" dirty="0" smtClean="0"/>
              <a:t>Campus </a:t>
            </a:r>
            <a:r>
              <a:rPr lang="en-US" dirty="0"/>
              <a:t>Information and Visitor Services</a:t>
            </a:r>
            <a:br>
              <a:rPr lang="en-US" dirty="0"/>
            </a:br>
            <a:r>
              <a:rPr lang="en-US" dirty="0"/>
              <a:t/>
            </a:r>
            <a:br>
              <a:rPr lang="en-US" dirty="0"/>
            </a:br>
            <a:r>
              <a:rPr lang="en-US" dirty="0" smtClean="0"/>
              <a:t>Campus </a:t>
            </a:r>
            <a:r>
              <a:rPr lang="en-US" dirty="0"/>
              <a:t>Police and Public Safety Programs**</a:t>
            </a:r>
            <a:br>
              <a:rPr lang="en-US" dirty="0"/>
            </a:br>
            <a:r>
              <a:rPr lang="en-US" dirty="0"/>
              <a:t/>
            </a:r>
            <a:br>
              <a:rPr lang="en-US" dirty="0"/>
            </a:br>
            <a:r>
              <a:rPr lang="en-US" dirty="0" smtClean="0"/>
              <a:t>Campus </a:t>
            </a:r>
            <a:r>
              <a:rPr lang="en-US" dirty="0"/>
              <a:t>Religious, Secular, and Spiritual Programs</a:t>
            </a:r>
            <a:r>
              <a:rPr lang="en-US" baseline="30000" dirty="0"/>
              <a:t>+</a:t>
            </a:r>
            <a:r>
              <a:rPr lang="en-US" dirty="0"/>
              <a:t/>
            </a:r>
            <a:br>
              <a:rPr lang="en-US" dirty="0"/>
            </a:br>
            <a:r>
              <a:rPr lang="en-US" dirty="0"/>
              <a:t/>
            </a:r>
            <a:br>
              <a:rPr lang="en-US" dirty="0"/>
            </a:br>
            <a:r>
              <a:rPr lang="en-US" dirty="0" smtClean="0"/>
              <a:t>Career </a:t>
            </a:r>
            <a:r>
              <a:rPr lang="en-US" dirty="0"/>
              <a:t>Services</a:t>
            </a:r>
            <a:r>
              <a:rPr lang="en-US" baseline="30000" dirty="0"/>
              <a:t>+</a:t>
            </a:r>
            <a:r>
              <a:rPr lang="en-US" dirty="0"/>
              <a:t/>
            </a:r>
            <a:br>
              <a:rPr lang="en-US" dirty="0"/>
            </a:br>
            <a:r>
              <a:rPr lang="en-US" dirty="0"/>
              <a:t/>
            </a:r>
            <a:br>
              <a:rPr lang="en-US" dirty="0"/>
            </a:br>
            <a:r>
              <a:rPr lang="en-US" dirty="0" smtClean="0"/>
              <a:t>Case </a:t>
            </a:r>
            <a:r>
              <a:rPr lang="en-US" dirty="0"/>
              <a:t>Management Services</a:t>
            </a:r>
            <a:r>
              <a:rPr lang="en-US" baseline="30000" dirty="0"/>
              <a:t>+</a:t>
            </a:r>
            <a:r>
              <a:rPr lang="en-US" dirty="0"/>
              <a:t/>
            </a:r>
            <a:br>
              <a:rPr lang="en-US" dirty="0"/>
            </a:br>
            <a:r>
              <a:rPr lang="en-US" dirty="0"/>
              <a:t/>
            </a:r>
            <a:br>
              <a:rPr lang="en-US" dirty="0"/>
            </a:br>
            <a:r>
              <a:rPr lang="en-US" dirty="0" smtClean="0"/>
              <a:t>Civic </a:t>
            </a:r>
            <a:r>
              <a:rPr lang="en-US" dirty="0"/>
              <a:t>Engagement and Service-Learning Programs</a:t>
            </a:r>
            <a:br>
              <a:rPr lang="en-US" dirty="0"/>
            </a:br>
            <a:r>
              <a:rPr lang="en-US" dirty="0"/>
              <a:t/>
            </a:r>
            <a:br>
              <a:rPr lang="en-US" dirty="0"/>
            </a:br>
            <a:r>
              <a:rPr lang="en-US" dirty="0" smtClean="0"/>
              <a:t>Clinical </a:t>
            </a:r>
            <a:r>
              <a:rPr lang="en-US" dirty="0"/>
              <a:t>Health Services</a:t>
            </a:r>
            <a:r>
              <a:rPr lang="en-US" baseline="30000" dirty="0"/>
              <a:t>+</a:t>
            </a:r>
            <a:r>
              <a:rPr lang="en-US" dirty="0"/>
              <a:t/>
            </a:r>
            <a:br>
              <a:rPr lang="en-US" dirty="0"/>
            </a:br>
            <a:endParaRPr lang="en-US" dirty="0"/>
          </a:p>
        </p:txBody>
      </p:sp>
      <p:sp>
        <p:nvSpPr>
          <p:cNvPr id="14" name="Content Placeholder 13"/>
          <p:cNvSpPr>
            <a:spLocks noGrp="1"/>
          </p:cNvSpPr>
          <p:nvPr>
            <p:ph sz="half" idx="2"/>
          </p:nvPr>
        </p:nvSpPr>
        <p:spPr/>
        <p:txBody>
          <a:bodyPr>
            <a:normAutofit fontScale="55000" lnSpcReduction="20000"/>
          </a:bodyPr>
          <a:lstStyle/>
          <a:p>
            <a:pPr marL="0" indent="0">
              <a:buNone/>
            </a:pPr>
            <a:r>
              <a:rPr lang="en-US" dirty="0" smtClean="0"/>
              <a:t>College </a:t>
            </a:r>
            <a:r>
              <a:rPr lang="en-US" dirty="0"/>
              <a:t>Honor Society Programs</a:t>
            </a:r>
            <a:br>
              <a:rPr lang="en-US" dirty="0"/>
            </a:br>
            <a:r>
              <a:rPr lang="en-US" dirty="0"/>
              <a:t/>
            </a:r>
            <a:br>
              <a:rPr lang="en-US" dirty="0"/>
            </a:br>
            <a:r>
              <a:rPr lang="en-US" dirty="0" smtClean="0"/>
              <a:t>College </a:t>
            </a:r>
            <a:r>
              <a:rPr lang="en-US" dirty="0"/>
              <a:t>Unions</a:t>
            </a:r>
            <a:br>
              <a:rPr lang="en-US" dirty="0"/>
            </a:br>
            <a:r>
              <a:rPr lang="en-US" dirty="0" smtClean="0"/>
              <a:t/>
            </a:r>
            <a:br>
              <a:rPr lang="en-US" dirty="0" smtClean="0"/>
            </a:br>
            <a:r>
              <a:rPr lang="en-US" dirty="0" smtClean="0"/>
              <a:t>Collegiate</a:t>
            </a:r>
            <a:r>
              <a:rPr lang="en-US" dirty="0"/>
              <a:t> Recreation Programs</a:t>
            </a:r>
            <a:r>
              <a:rPr lang="en-US" baseline="30000" dirty="0"/>
              <a:t>+</a:t>
            </a:r>
            <a:r>
              <a:rPr lang="en-US" dirty="0"/>
              <a:t/>
            </a:r>
            <a:br>
              <a:rPr lang="en-US" dirty="0"/>
            </a:br>
            <a:r>
              <a:rPr lang="en-US" dirty="0"/>
              <a:t/>
            </a:r>
            <a:br>
              <a:rPr lang="en-US" dirty="0"/>
            </a:br>
            <a:r>
              <a:rPr lang="en-US" dirty="0" smtClean="0"/>
              <a:t>Conference </a:t>
            </a:r>
            <a:r>
              <a:rPr lang="en-US" dirty="0"/>
              <a:t>and Event Programs</a:t>
            </a:r>
            <a:br>
              <a:rPr lang="en-US" dirty="0"/>
            </a:br>
            <a:r>
              <a:rPr lang="en-US" dirty="0"/>
              <a:t/>
            </a:r>
            <a:br>
              <a:rPr lang="en-US" dirty="0"/>
            </a:br>
            <a:r>
              <a:rPr lang="en-US" b="1" dirty="0" smtClean="0">
                <a:solidFill>
                  <a:srgbClr val="FF0000"/>
                </a:solidFill>
              </a:rPr>
              <a:t>Counseling </a:t>
            </a:r>
            <a:r>
              <a:rPr lang="en-US" b="1" dirty="0">
                <a:solidFill>
                  <a:srgbClr val="FF0000"/>
                </a:solidFill>
              </a:rPr>
              <a:t>Services</a:t>
            </a:r>
            <a:r>
              <a:rPr lang="en-US" b="1" dirty="0" smtClean="0">
                <a:solidFill>
                  <a:srgbClr val="FF0000"/>
                </a:solidFill>
              </a:rPr>
              <a:t>**  (Revised in 2019)</a:t>
            </a:r>
            <a:r>
              <a:rPr lang="en-US" b="1" dirty="0">
                <a:solidFill>
                  <a:srgbClr val="FF0000"/>
                </a:solidFill>
              </a:rPr>
              <a:t/>
            </a:r>
            <a:br>
              <a:rPr lang="en-US" b="1" dirty="0">
                <a:solidFill>
                  <a:srgbClr val="FF0000"/>
                </a:solidFill>
              </a:rPr>
            </a:br>
            <a:r>
              <a:rPr lang="en-US" dirty="0"/>
              <a:t/>
            </a:r>
            <a:br>
              <a:rPr lang="en-US" dirty="0"/>
            </a:br>
            <a:r>
              <a:rPr lang="en-US" dirty="0" smtClean="0"/>
              <a:t>Dining </a:t>
            </a:r>
            <a:r>
              <a:rPr lang="en-US" dirty="0"/>
              <a:t>Services Programs</a:t>
            </a:r>
            <a:r>
              <a:rPr lang="en-US" baseline="30000" dirty="0"/>
              <a:t>+</a:t>
            </a:r>
            <a:r>
              <a:rPr lang="en-US" dirty="0"/>
              <a:t/>
            </a:r>
            <a:br>
              <a:rPr lang="en-US" dirty="0"/>
            </a:br>
            <a:r>
              <a:rPr lang="en-US" dirty="0"/>
              <a:t/>
            </a:r>
            <a:br>
              <a:rPr lang="en-US" dirty="0"/>
            </a:br>
            <a:r>
              <a:rPr lang="en-US" dirty="0" smtClean="0"/>
              <a:t>Disability </a:t>
            </a:r>
            <a:r>
              <a:rPr lang="en-US" dirty="0"/>
              <a:t>Resources and Services</a:t>
            </a:r>
            <a:br>
              <a:rPr lang="en-US" dirty="0"/>
            </a:br>
            <a:r>
              <a:rPr lang="en-US" dirty="0"/>
              <a:t/>
            </a:r>
            <a:br>
              <a:rPr lang="en-US" dirty="0"/>
            </a:br>
            <a:r>
              <a:rPr lang="en-US" dirty="0" smtClean="0"/>
              <a:t>Education </a:t>
            </a:r>
            <a:r>
              <a:rPr lang="en-US" dirty="0"/>
              <a:t>Abroad Programs and Services</a:t>
            </a:r>
            <a:br>
              <a:rPr lang="en-US" dirty="0"/>
            </a:br>
            <a:r>
              <a:rPr lang="en-US" dirty="0"/>
              <a:t/>
            </a:r>
            <a:br>
              <a:rPr lang="en-US" dirty="0"/>
            </a:br>
            <a:r>
              <a:rPr lang="en-US" dirty="0" smtClean="0"/>
              <a:t>Financial </a:t>
            </a:r>
            <a:r>
              <a:rPr lang="en-US" dirty="0"/>
              <a:t>Aid Programs</a:t>
            </a:r>
            <a:br>
              <a:rPr lang="en-US" dirty="0"/>
            </a:br>
            <a:r>
              <a:rPr lang="en-US" dirty="0"/>
              <a:t/>
            </a:r>
            <a:br>
              <a:rPr lang="en-US" dirty="0"/>
            </a:br>
            <a:r>
              <a:rPr lang="en-US" dirty="0" smtClean="0"/>
              <a:t>Fraternity </a:t>
            </a:r>
            <a:r>
              <a:rPr lang="en-US" dirty="0"/>
              <a:t>and Sorority Advising Programs</a:t>
            </a:r>
            <a:br>
              <a:rPr lang="en-US" dirty="0"/>
            </a:br>
            <a:r>
              <a:rPr lang="en-US" dirty="0"/>
              <a:t/>
            </a:r>
            <a:br>
              <a:rPr lang="en-US" dirty="0"/>
            </a:br>
            <a:r>
              <a:rPr lang="en-US" dirty="0" smtClean="0"/>
              <a:t>Graduate </a:t>
            </a:r>
            <a:r>
              <a:rPr lang="en-US" dirty="0"/>
              <a:t>and Professional Student Programs and Services</a:t>
            </a:r>
            <a:r>
              <a:rPr lang="en-US" baseline="30000" dirty="0"/>
              <a:t>+</a:t>
            </a:r>
            <a:r>
              <a:rPr lang="en-US" dirty="0"/>
              <a:t/>
            </a:r>
            <a:br>
              <a:rPr lang="en-US" dirty="0"/>
            </a:br>
            <a:r>
              <a:rPr lang="en-US" dirty="0"/>
              <a:t/>
            </a:r>
            <a:br>
              <a:rPr lang="en-US" dirty="0"/>
            </a:b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z="1800" b="1" smtClean="0">
                <a:solidFill>
                  <a:schemeClr val="bg1"/>
                </a:solidFill>
              </a:rPr>
              <a:pPr>
                <a:defRPr/>
              </a:pPr>
              <a:t>7</a:t>
            </a:fld>
            <a:endParaRPr lang="en-US" altLang="en-US" sz="1800" b="1" dirty="0">
              <a:solidFill>
                <a:schemeClr val="bg1"/>
              </a:solidFill>
            </a:endParaRPr>
          </a:p>
        </p:txBody>
      </p:sp>
    </p:spTree>
    <p:extLst>
      <p:ext uri="{BB962C8B-B14F-4D97-AF65-F5344CB8AC3E}">
        <p14:creationId xmlns:p14="http://schemas.microsoft.com/office/powerpoint/2010/main" val="232983028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 Standards</a:t>
            </a:r>
            <a:endParaRPr lang="en-US" dirty="0"/>
          </a:p>
        </p:txBody>
      </p:sp>
      <p:sp>
        <p:nvSpPr>
          <p:cNvPr id="9" name="Content Placeholder 2"/>
          <p:cNvSpPr>
            <a:spLocks noGrp="1"/>
          </p:cNvSpPr>
          <p:nvPr>
            <p:ph sz="half" idx="1"/>
          </p:nvPr>
        </p:nvSpPr>
        <p:spPr/>
        <p:txBody>
          <a:bodyPr>
            <a:normAutofit fontScale="55000" lnSpcReduction="20000"/>
          </a:bodyPr>
          <a:lstStyle/>
          <a:p>
            <a:pPr marL="0" indent="0">
              <a:buNone/>
            </a:pPr>
            <a:r>
              <a:rPr lang="en-US" dirty="0"/>
              <a:t>Health Promotion Services</a:t>
            </a:r>
            <a:r>
              <a:rPr lang="en-US" baseline="30000" dirty="0"/>
              <a:t>+</a:t>
            </a:r>
            <a:r>
              <a:rPr lang="en-US" dirty="0"/>
              <a:t/>
            </a:r>
            <a:br>
              <a:rPr lang="en-US" dirty="0"/>
            </a:br>
            <a:r>
              <a:rPr lang="en-US" dirty="0"/>
              <a:t/>
            </a:r>
            <a:br>
              <a:rPr lang="en-US" dirty="0"/>
            </a:br>
            <a:r>
              <a:rPr lang="en-US" dirty="0" smtClean="0"/>
              <a:t>Housing </a:t>
            </a:r>
            <a:r>
              <a:rPr lang="en-US" dirty="0"/>
              <a:t>and Residential Life Programs</a:t>
            </a:r>
            <a:br>
              <a:rPr lang="en-US" dirty="0"/>
            </a:br>
            <a:r>
              <a:rPr lang="en-US" dirty="0"/>
              <a:t/>
            </a:r>
            <a:br>
              <a:rPr lang="en-US" dirty="0"/>
            </a:br>
            <a:r>
              <a:rPr lang="en-US" dirty="0" smtClean="0"/>
              <a:t>International </a:t>
            </a:r>
            <a:r>
              <a:rPr lang="en-US" dirty="0"/>
              <a:t>Student Programs and Services</a:t>
            </a:r>
            <a:r>
              <a:rPr lang="en-US" baseline="30000" dirty="0"/>
              <a:t>+</a:t>
            </a:r>
            <a:r>
              <a:rPr lang="en-US" dirty="0"/>
              <a:t/>
            </a:r>
            <a:br>
              <a:rPr lang="en-US" dirty="0"/>
            </a:br>
            <a:r>
              <a:rPr lang="en-US" dirty="0"/>
              <a:t/>
            </a:r>
            <a:br>
              <a:rPr lang="en-US" dirty="0"/>
            </a:br>
            <a:r>
              <a:rPr lang="en-US" dirty="0" smtClean="0"/>
              <a:t>Internship </a:t>
            </a:r>
            <a:r>
              <a:rPr lang="en-US" dirty="0"/>
              <a:t>Programs</a:t>
            </a:r>
            <a:r>
              <a:rPr lang="en-US" baseline="30000" dirty="0"/>
              <a:t>+</a:t>
            </a:r>
            <a:r>
              <a:rPr lang="en-US" dirty="0"/>
              <a:t/>
            </a:r>
            <a:br>
              <a:rPr lang="en-US" dirty="0"/>
            </a:br>
            <a:r>
              <a:rPr lang="en-US" dirty="0"/>
              <a:t/>
            </a:r>
            <a:br>
              <a:rPr lang="en-US" dirty="0"/>
            </a:br>
            <a:r>
              <a:rPr lang="en-US" dirty="0" smtClean="0"/>
              <a:t>Leadership </a:t>
            </a:r>
            <a:r>
              <a:rPr lang="en-US" dirty="0"/>
              <a:t>Education and Development**</a:t>
            </a:r>
            <a:br>
              <a:rPr lang="en-US" dirty="0"/>
            </a:br>
            <a:r>
              <a:rPr lang="en-US" dirty="0"/>
              <a:t/>
            </a:r>
            <a:br>
              <a:rPr lang="en-US" dirty="0"/>
            </a:br>
            <a:r>
              <a:rPr lang="en-US" dirty="0" smtClean="0"/>
              <a:t>Learning </a:t>
            </a:r>
            <a:r>
              <a:rPr lang="en-US" dirty="0"/>
              <a:t>Assistance Programs</a:t>
            </a:r>
            <a:r>
              <a:rPr lang="en-US" baseline="30000" dirty="0"/>
              <a:t>+</a:t>
            </a:r>
            <a:r>
              <a:rPr lang="en-US" dirty="0"/>
              <a:t/>
            </a:r>
            <a:br>
              <a:rPr lang="en-US" dirty="0"/>
            </a:br>
            <a:r>
              <a:rPr lang="en-US" dirty="0"/>
              <a:t/>
            </a:r>
            <a:br>
              <a:rPr lang="en-US" dirty="0"/>
            </a:br>
            <a:r>
              <a:rPr lang="en-US" dirty="0" smtClean="0"/>
              <a:t>Lesbian</a:t>
            </a:r>
            <a:r>
              <a:rPr lang="en-US" dirty="0"/>
              <a:t>, Gay, Bisexual, Transgender, and Queer+ Programs and Services</a:t>
            </a:r>
            <a:r>
              <a:rPr lang="en-US" baseline="30000" dirty="0"/>
              <a:t>+</a:t>
            </a:r>
            <a:r>
              <a:rPr lang="en-US" dirty="0"/>
              <a:t/>
            </a:r>
            <a:br>
              <a:rPr lang="en-US" dirty="0"/>
            </a:br>
            <a:r>
              <a:rPr lang="en-US" dirty="0"/>
              <a:t/>
            </a:r>
            <a:br>
              <a:rPr lang="en-US" dirty="0"/>
            </a:br>
            <a:r>
              <a:rPr lang="en-US" dirty="0" smtClean="0"/>
              <a:t>Master’s </a:t>
            </a:r>
            <a:r>
              <a:rPr lang="en-US" dirty="0"/>
              <a:t>Level Higher Education and Student Affairs Professional Preparation Programs**</a:t>
            </a:r>
            <a:br>
              <a:rPr lang="en-US" dirty="0"/>
            </a:br>
            <a:r>
              <a:rPr lang="en-US" dirty="0"/>
              <a:t/>
            </a:r>
            <a:br>
              <a:rPr lang="en-US" dirty="0"/>
            </a:br>
            <a:r>
              <a:rPr lang="en-US" dirty="0" smtClean="0"/>
              <a:t>Multicultural </a:t>
            </a:r>
            <a:r>
              <a:rPr lang="en-US" dirty="0"/>
              <a:t>Student Programs and Services</a:t>
            </a:r>
            <a:r>
              <a:rPr lang="en-US" baseline="30000" dirty="0"/>
              <a:t>+</a:t>
            </a:r>
            <a:r>
              <a:rPr lang="en-US" dirty="0"/>
              <a:t/>
            </a:r>
            <a:br>
              <a:rPr lang="en-US" dirty="0"/>
            </a:br>
            <a:r>
              <a:rPr lang="en-US" dirty="0"/>
              <a:t/>
            </a:r>
            <a:br>
              <a:rPr lang="en-US" dirty="0"/>
            </a:br>
            <a:r>
              <a:rPr lang="en-US" dirty="0" smtClean="0"/>
              <a:t>Orientation </a:t>
            </a:r>
            <a:r>
              <a:rPr lang="en-US" dirty="0"/>
              <a:t>Programs</a:t>
            </a:r>
            <a:br>
              <a:rPr lang="en-US" dirty="0"/>
            </a:br>
            <a:r>
              <a:rPr lang="en-US" dirty="0"/>
              <a:t/>
            </a:r>
            <a:br>
              <a:rPr lang="en-US" dirty="0"/>
            </a:br>
            <a:r>
              <a:rPr lang="en-US" dirty="0" smtClean="0"/>
              <a:t>Parent </a:t>
            </a:r>
            <a:r>
              <a:rPr lang="en-US" dirty="0"/>
              <a:t>and Family Programs</a:t>
            </a:r>
            <a:r>
              <a:rPr lang="en-US" baseline="30000" dirty="0"/>
              <a:t>+</a:t>
            </a:r>
            <a:r>
              <a:rPr lang="en-US" dirty="0"/>
              <a:t/>
            </a:r>
            <a:br>
              <a:rPr lang="en-US" dirty="0"/>
            </a:br>
            <a:r>
              <a:rPr lang="en-US" dirty="0"/>
              <a:t/>
            </a:r>
            <a:br>
              <a:rPr lang="en-US" dirty="0"/>
            </a:br>
            <a:r>
              <a:rPr lang="en-US" dirty="0" smtClean="0"/>
              <a:t>Post-Traditional </a:t>
            </a:r>
            <a:r>
              <a:rPr lang="en-US" dirty="0"/>
              <a:t>and Commuter Student Programs and Services</a:t>
            </a:r>
            <a:r>
              <a:rPr lang="en-US" baseline="30000" dirty="0"/>
              <a:t>+</a:t>
            </a:r>
            <a:r>
              <a:rPr lang="en-US" dirty="0"/>
              <a:t/>
            </a:r>
            <a:br>
              <a:rPr lang="en-US" dirty="0"/>
            </a:br>
            <a:r>
              <a:rPr lang="en-US" dirty="0"/>
              <a:t/>
            </a:r>
            <a:br>
              <a:rPr lang="en-US" dirty="0"/>
            </a:br>
            <a:r>
              <a:rPr lang="en-US" dirty="0"/>
              <a:t> </a:t>
            </a:r>
          </a:p>
          <a:p>
            <a:endParaRPr lang="en-US" dirty="0"/>
          </a:p>
          <a:p>
            <a:pPr marL="0" indent="0">
              <a:buNone/>
            </a:pPr>
            <a:endParaRPr lang="en-US" dirty="0"/>
          </a:p>
        </p:txBody>
      </p:sp>
      <p:sp>
        <p:nvSpPr>
          <p:cNvPr id="11" name="Content Placeholder 10"/>
          <p:cNvSpPr>
            <a:spLocks noGrp="1"/>
          </p:cNvSpPr>
          <p:nvPr>
            <p:ph sz="half" idx="2"/>
          </p:nvPr>
        </p:nvSpPr>
        <p:spPr/>
        <p:txBody>
          <a:bodyPr>
            <a:normAutofit fontScale="55000" lnSpcReduction="20000"/>
          </a:bodyPr>
          <a:lstStyle/>
          <a:p>
            <a:pPr marL="0" indent="0">
              <a:buNone/>
            </a:pPr>
            <a:r>
              <a:rPr lang="en-US" dirty="0"/>
              <a:t>Registrar Services**</a:t>
            </a:r>
            <a:br>
              <a:rPr lang="en-US" dirty="0"/>
            </a:br>
            <a:r>
              <a:rPr lang="en-US" dirty="0"/>
              <a:t/>
            </a:r>
            <a:br>
              <a:rPr lang="en-US" dirty="0"/>
            </a:br>
            <a:r>
              <a:rPr lang="en-US" dirty="0" smtClean="0"/>
              <a:t>Sexual </a:t>
            </a:r>
            <a:r>
              <a:rPr lang="en-US" dirty="0"/>
              <a:t>Violence-Related Programs and Services</a:t>
            </a:r>
            <a:br>
              <a:rPr lang="en-US" dirty="0"/>
            </a:br>
            <a:r>
              <a:rPr lang="en-US" dirty="0"/>
              <a:t/>
            </a:r>
            <a:br>
              <a:rPr lang="en-US" dirty="0"/>
            </a:br>
            <a:r>
              <a:rPr lang="en-US" dirty="0" smtClean="0"/>
              <a:t>Student </a:t>
            </a:r>
            <a:r>
              <a:rPr lang="en-US" dirty="0"/>
              <a:t>Conduct Programs</a:t>
            </a:r>
            <a:br>
              <a:rPr lang="en-US" dirty="0"/>
            </a:br>
            <a:r>
              <a:rPr lang="en-US" dirty="0"/>
              <a:t/>
            </a:r>
            <a:br>
              <a:rPr lang="en-US" dirty="0"/>
            </a:br>
            <a:r>
              <a:rPr lang="en-US" dirty="0" smtClean="0"/>
              <a:t>Student </a:t>
            </a:r>
            <a:r>
              <a:rPr lang="en-US" dirty="0"/>
              <a:t>Media Programs</a:t>
            </a:r>
            <a:r>
              <a:rPr lang="en-US" baseline="30000" dirty="0"/>
              <a:t>+</a:t>
            </a:r>
            <a:r>
              <a:rPr lang="en-US" dirty="0"/>
              <a:t/>
            </a:r>
            <a:br>
              <a:rPr lang="en-US" dirty="0"/>
            </a:br>
            <a:r>
              <a:rPr lang="en-US" dirty="0"/>
              <a:t/>
            </a:r>
            <a:br>
              <a:rPr lang="en-US" dirty="0"/>
            </a:br>
            <a:r>
              <a:rPr lang="en-US" dirty="0" smtClean="0"/>
              <a:t>Sustainability </a:t>
            </a:r>
            <a:r>
              <a:rPr lang="en-US" dirty="0"/>
              <a:t>Programs**</a:t>
            </a:r>
            <a:br>
              <a:rPr lang="en-US" dirty="0"/>
            </a:br>
            <a:r>
              <a:rPr lang="en-US" dirty="0"/>
              <a:t/>
            </a:r>
            <a:br>
              <a:rPr lang="en-US" dirty="0"/>
            </a:br>
            <a:r>
              <a:rPr lang="en-US" dirty="0" smtClean="0"/>
              <a:t>Testing </a:t>
            </a:r>
            <a:r>
              <a:rPr lang="en-US" dirty="0"/>
              <a:t>Programs and Services</a:t>
            </a:r>
            <a:r>
              <a:rPr lang="en-US" baseline="30000" dirty="0"/>
              <a:t>+</a:t>
            </a:r>
            <a:r>
              <a:rPr lang="en-US" dirty="0"/>
              <a:t> </a:t>
            </a:r>
            <a:br>
              <a:rPr lang="en-US" dirty="0"/>
            </a:br>
            <a:r>
              <a:rPr lang="en-US" dirty="0"/>
              <a:t/>
            </a:r>
            <a:br>
              <a:rPr lang="en-US" dirty="0"/>
            </a:br>
            <a:r>
              <a:rPr lang="en-US" dirty="0" smtClean="0"/>
              <a:t>Transfer </a:t>
            </a:r>
            <a:r>
              <a:rPr lang="en-US" dirty="0"/>
              <a:t>Student Programs and Services</a:t>
            </a:r>
            <a:br>
              <a:rPr lang="en-US" dirty="0"/>
            </a:br>
            <a:r>
              <a:rPr lang="en-US" dirty="0"/>
              <a:t/>
            </a:r>
            <a:br>
              <a:rPr lang="en-US" dirty="0"/>
            </a:br>
            <a:r>
              <a:rPr lang="en-US" dirty="0" smtClean="0"/>
              <a:t>TRIO </a:t>
            </a:r>
            <a:r>
              <a:rPr lang="en-US" dirty="0"/>
              <a:t>and College Access Programs</a:t>
            </a:r>
            <a:r>
              <a:rPr lang="en-US" baseline="30000" dirty="0"/>
              <a:t>+</a:t>
            </a:r>
            <a:r>
              <a:rPr lang="en-US" dirty="0"/>
              <a:t/>
            </a:r>
            <a:br>
              <a:rPr lang="en-US" dirty="0"/>
            </a:br>
            <a:r>
              <a:rPr lang="en-US" dirty="0"/>
              <a:t/>
            </a:r>
            <a:br>
              <a:rPr lang="en-US" dirty="0"/>
            </a:br>
            <a:r>
              <a:rPr lang="en-US" dirty="0" smtClean="0"/>
              <a:t>Undergraduate </a:t>
            </a:r>
            <a:r>
              <a:rPr lang="en-US" dirty="0"/>
              <a:t>Admissions Programs and Services</a:t>
            </a:r>
            <a:br>
              <a:rPr lang="en-US" dirty="0"/>
            </a:br>
            <a:r>
              <a:rPr lang="en-US" dirty="0"/>
              <a:t/>
            </a:r>
            <a:br>
              <a:rPr lang="en-US" dirty="0"/>
            </a:br>
            <a:r>
              <a:rPr lang="en-US" dirty="0" smtClean="0"/>
              <a:t>Undergraduate </a:t>
            </a:r>
            <a:r>
              <a:rPr lang="en-US" dirty="0"/>
              <a:t>Research Programs</a:t>
            </a:r>
            <a:r>
              <a:rPr lang="en-US" baseline="30000" dirty="0"/>
              <a:t>+</a:t>
            </a:r>
            <a:r>
              <a:rPr lang="en-US" dirty="0"/>
              <a:t/>
            </a:r>
            <a:br>
              <a:rPr lang="en-US" dirty="0"/>
            </a:br>
            <a:r>
              <a:rPr lang="en-US" dirty="0"/>
              <a:t/>
            </a:r>
            <a:br>
              <a:rPr lang="en-US" dirty="0"/>
            </a:br>
            <a:r>
              <a:rPr lang="en-US" dirty="0" smtClean="0"/>
              <a:t>Veterans </a:t>
            </a:r>
            <a:r>
              <a:rPr lang="en-US" dirty="0"/>
              <a:t>and Military-Connected Programs and Services</a:t>
            </a:r>
            <a:r>
              <a:rPr lang="en-US" baseline="30000" dirty="0"/>
              <a:t>+</a:t>
            </a:r>
            <a:r>
              <a:rPr lang="en-US" dirty="0"/>
              <a:t/>
            </a:r>
            <a:br>
              <a:rPr lang="en-US" dirty="0"/>
            </a:br>
            <a:r>
              <a:rPr lang="en-US" dirty="0"/>
              <a:t/>
            </a:r>
            <a:br>
              <a:rPr lang="en-US" dirty="0"/>
            </a:br>
            <a:r>
              <a:rPr lang="en-US" dirty="0" smtClean="0"/>
              <a:t>Women's </a:t>
            </a:r>
            <a:r>
              <a:rPr lang="en-US" dirty="0"/>
              <a:t>and Gender Programs and Services</a:t>
            </a:r>
            <a:br>
              <a:rPr lang="en-US" dirty="0"/>
            </a:b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z="1800" b="1" smtClean="0">
                <a:solidFill>
                  <a:schemeClr val="bg1"/>
                </a:solidFill>
              </a:rPr>
              <a:pPr>
                <a:defRPr/>
              </a:pPr>
              <a:t>8</a:t>
            </a:fld>
            <a:endParaRPr lang="en-US" altLang="en-US" b="1" dirty="0">
              <a:solidFill>
                <a:schemeClr val="bg1"/>
              </a:solidFill>
            </a:endParaRPr>
          </a:p>
        </p:txBody>
      </p:sp>
    </p:spTree>
    <p:extLst>
      <p:ext uri="{BB962C8B-B14F-4D97-AF65-F5344CB8AC3E}">
        <p14:creationId xmlns:p14="http://schemas.microsoft.com/office/powerpoint/2010/main" val="7266669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 Cross Functional Frameworks</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b="1" dirty="0" smtClean="0"/>
              <a:t>Cross-functional Frameworks</a:t>
            </a:r>
            <a:r>
              <a:rPr lang="en-US" dirty="0" smtClean="0"/>
              <a:t> are </a:t>
            </a:r>
            <a:r>
              <a:rPr lang="en-US" dirty="0"/>
              <a:t>defined as "An approach for addressing emerging, evolving, and ongoing issues or topics from a multi- and inter-disciplinary perspective through teams of higher education professionals from different fields or functional areas." (CAS, 2019</a:t>
            </a:r>
            <a:r>
              <a:rPr lang="en-US" dirty="0" smtClean="0"/>
              <a:t>).</a:t>
            </a:r>
            <a:r>
              <a:rPr lang="en-US" dirty="0"/>
              <a:t> </a:t>
            </a:r>
            <a:endParaRPr lang="en-US" dirty="0" smtClean="0"/>
          </a:p>
          <a:p>
            <a:pPr marL="0" indent="0" algn="ctr">
              <a:buNone/>
            </a:pPr>
            <a:r>
              <a:rPr lang="en-US" sz="3500" b="1" dirty="0" smtClean="0"/>
              <a:t>Advancing </a:t>
            </a:r>
            <a:r>
              <a:rPr lang="en-US" sz="3500" b="1" dirty="0"/>
              <a:t>Health and Well-Being</a:t>
            </a:r>
            <a:br>
              <a:rPr lang="en-US" sz="3500" b="1" dirty="0"/>
            </a:br>
            <a:r>
              <a:rPr lang="en-US" sz="3500" b="1" dirty="0"/>
              <a:t/>
            </a:r>
            <a:br>
              <a:rPr lang="en-US" sz="3500" b="1" dirty="0"/>
            </a:br>
            <a:r>
              <a:rPr lang="en-US" sz="3500" b="1" dirty="0"/>
              <a:t>First-Year Experience</a:t>
            </a:r>
            <a:br>
              <a:rPr lang="en-US" sz="3500" b="1" dirty="0"/>
            </a:br>
            <a:r>
              <a:rPr lang="en-US" sz="3500" b="1" dirty="0"/>
              <a:t/>
            </a:r>
            <a:br>
              <a:rPr lang="en-US" sz="3500" b="1" dirty="0"/>
            </a:br>
            <a:r>
              <a:rPr lang="en-US" sz="3500" b="1" dirty="0"/>
              <a:t>Identifying and Responding to Behavioral </a:t>
            </a:r>
            <a:r>
              <a:rPr lang="en-US" sz="3500" b="1" dirty="0" smtClean="0"/>
              <a:t>Concerns</a:t>
            </a:r>
            <a:endParaRPr lang="en-US" sz="3500" b="1" dirty="0"/>
          </a:p>
        </p:txBody>
      </p:sp>
      <p:sp>
        <p:nvSpPr>
          <p:cNvPr id="4" name="Slide Number Placeholder 3"/>
          <p:cNvSpPr>
            <a:spLocks noGrp="1"/>
          </p:cNvSpPr>
          <p:nvPr>
            <p:ph type="sldNum" sz="quarter" idx="12"/>
          </p:nvPr>
        </p:nvSpPr>
        <p:spPr/>
        <p:txBody>
          <a:bodyPr/>
          <a:lstStyle/>
          <a:p>
            <a:pPr>
              <a:defRPr/>
            </a:pPr>
            <a:fld id="{7C40BA33-CDE4-4C55-B3AA-4C0C1066C840}" type="slidenum">
              <a:rPr lang="en-US" altLang="en-US" sz="1800" b="1" smtClean="0">
                <a:solidFill>
                  <a:schemeClr val="bg1"/>
                </a:solidFill>
              </a:rPr>
              <a:pPr>
                <a:defRPr/>
              </a:pPr>
              <a:t>9</a:t>
            </a:fld>
            <a:endParaRPr lang="en-US" altLang="en-US" b="1" dirty="0">
              <a:solidFill>
                <a:schemeClr val="bg1"/>
              </a:solidFill>
            </a:endParaRPr>
          </a:p>
        </p:txBody>
      </p:sp>
    </p:spTree>
    <p:extLst>
      <p:ext uri="{BB962C8B-B14F-4D97-AF65-F5344CB8AC3E}">
        <p14:creationId xmlns:p14="http://schemas.microsoft.com/office/powerpoint/2010/main" val="1089336008"/>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1645</Words>
  <Application>Microsoft Office PowerPoint</Application>
  <PresentationFormat>Widescreen</PresentationFormat>
  <Paragraphs>384</Paragraphs>
  <Slides>37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Garamond</vt:lpstr>
      <vt:lpstr>Times New Roman</vt:lpstr>
      <vt:lpstr>Office Theme</vt:lpstr>
      <vt:lpstr>Assessment of Counseling Services: How Does Counseling Fit Into The Mission Of Student Affairs?</vt:lpstr>
      <vt:lpstr>How many of you…</vt:lpstr>
      <vt:lpstr>Official Participant Outcomes</vt:lpstr>
      <vt:lpstr>CAS Mission</vt:lpstr>
      <vt:lpstr>CAS Overview</vt:lpstr>
      <vt:lpstr>Functional Area Standards</vt:lpstr>
      <vt:lpstr>CAS Standards</vt:lpstr>
      <vt:lpstr>CAS Standards</vt:lpstr>
      <vt:lpstr>CAS Cross Functional Frameworks</vt:lpstr>
      <vt:lpstr>Uses of CAS Standards</vt:lpstr>
      <vt:lpstr>Standards &amp; Guidelines</vt:lpstr>
      <vt:lpstr>12 Component Parts</vt:lpstr>
      <vt:lpstr>General &amp; Specialty Standards</vt:lpstr>
      <vt:lpstr>Student Learning &amp; Development:  Part of the Program</vt:lpstr>
      <vt:lpstr>Outcome Domains</vt:lpstr>
      <vt:lpstr>Domain Example:  Intrapersonal Development</vt:lpstr>
      <vt:lpstr>Standards &amp; Outcomes</vt:lpstr>
      <vt:lpstr>Sharing Perspectives</vt:lpstr>
      <vt:lpstr>Self-Assessment</vt:lpstr>
      <vt:lpstr>Program Evaluation</vt:lpstr>
      <vt:lpstr>Student Outcomes Assessment</vt:lpstr>
      <vt:lpstr>Balanced Assessment</vt:lpstr>
      <vt:lpstr>What if…?</vt:lpstr>
      <vt:lpstr>Where to Start??</vt:lpstr>
      <vt:lpstr>Barham &amp; Scott, 2006</vt:lpstr>
      <vt:lpstr>What is the Context?</vt:lpstr>
      <vt:lpstr>Nature of the Unit</vt:lpstr>
      <vt:lpstr>Identifying Outcomes</vt:lpstr>
      <vt:lpstr>Identifying Strategies</vt:lpstr>
      <vt:lpstr>How Will We Know?</vt:lpstr>
      <vt:lpstr>Self-Study Overview</vt:lpstr>
      <vt:lpstr>Summary</vt:lpstr>
      <vt:lpstr>Developing Your Plan</vt:lpstr>
      <vt:lpstr>Developing Your Plan</vt:lpstr>
      <vt:lpstr>Developing Your Plan</vt:lpstr>
      <vt:lpstr>A Few Final Thoughts</vt:lpstr>
      <vt:lpstr>Council for the Advancement of Standards in Higher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dc:creator>
  <cp:lastModifiedBy>Nolan Cummings</cp:lastModifiedBy>
  <cp:revision>72</cp:revision>
  <cp:lastPrinted>2011-10-06T16:23:44Z</cp:lastPrinted>
  <dcterms:created xsi:type="dcterms:W3CDTF">2010-09-25T15:49:24Z</dcterms:created>
  <dcterms:modified xsi:type="dcterms:W3CDTF">2020-03-05T14:49:04Z</dcterms:modified>
</cp:coreProperties>
</file>