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5" r:id="rId17"/>
    <p:sldId id="270" r:id="rId18"/>
    <p:sldId id="272" r:id="rId19"/>
    <p:sldId id="273" r:id="rId20"/>
    <p:sldId id="274" r:id="rId2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24" roundtripDataSignature="AMtx7mhvTBjJbmHv9fDMDW6CFDmEETP6L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74363" autoAdjust="0"/>
  </p:normalViewPr>
  <p:slideViewPr>
    <p:cSldViewPr snapToGrid="0">
      <p:cViewPr varScale="1">
        <p:scale>
          <a:sx n="68" d="100"/>
          <a:sy n="68" d="100"/>
        </p:scale>
        <p:origin x="2034"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228600" lvl="0" indent="-228600" algn="l" rtl="0">
              <a:spcBef>
                <a:spcPts val="0"/>
              </a:spcBef>
              <a:spcAft>
                <a:spcPts val="0"/>
              </a:spcAft>
              <a:buFont typeface="+mj-lt"/>
              <a:buAutoNum type="arabicPeriod"/>
            </a:pPr>
            <a:r>
              <a:rPr lang="en-US" dirty="0"/>
              <a:t>Introduce yourself</a:t>
            </a:r>
          </a:p>
          <a:p>
            <a:pPr marL="685800" lvl="1" indent="-228600" algn="l" rtl="0">
              <a:spcBef>
                <a:spcPts val="0"/>
              </a:spcBef>
              <a:spcAft>
                <a:spcPts val="0"/>
              </a:spcAft>
              <a:buFont typeface="+mj-lt"/>
              <a:buAutoNum type="alphaLcParenR"/>
            </a:pPr>
            <a:r>
              <a:rPr lang="en-US" dirty="0"/>
              <a:t>Credentials, where you work,  roles (KEEP IT SIMPLE)</a:t>
            </a:r>
          </a:p>
        </p:txBody>
      </p:sp>
      <p:sp>
        <p:nvSpPr>
          <p:cNvPr id="50" name="Google Shape;50;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2" name="Google Shape;112;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28600" lvl="0" indent="-228600" algn="l" rtl="0">
              <a:spcBef>
                <a:spcPts val="0"/>
              </a:spcBef>
              <a:spcAft>
                <a:spcPts val="0"/>
              </a:spcAft>
              <a:buClr>
                <a:schemeClr val="dk1"/>
              </a:buClr>
              <a:buSzPts val="1200"/>
              <a:buFont typeface="Calibri"/>
              <a:buAutoNum type="arabicPeriod"/>
            </a:pPr>
            <a:r>
              <a:rPr lang="en-US" dirty="0"/>
              <a:t>*CLICK* Once administrative buy-in, their first challenge was securing funding for clinicians</a:t>
            </a:r>
            <a:endParaRPr dirty="0"/>
          </a:p>
          <a:p>
            <a:pPr marL="609600" lvl="1" indent="-228600" algn="l" rtl="0">
              <a:spcBef>
                <a:spcPts val="0"/>
              </a:spcBef>
              <a:spcAft>
                <a:spcPts val="0"/>
              </a:spcAft>
              <a:buClr>
                <a:schemeClr val="dk1"/>
              </a:buClr>
              <a:buSzPts val="1200"/>
              <a:buFont typeface="+mj-lt"/>
              <a:buAutoNum type="alphaLcParenR"/>
            </a:pPr>
            <a:r>
              <a:rPr lang="en-US" dirty="0"/>
              <a:t>Did this through a local grant contract and by partnering with a local community mental health agency</a:t>
            </a:r>
          </a:p>
          <a:p>
            <a:pPr marL="1123950" lvl="2" indent="-285750" algn="l" rtl="0">
              <a:spcBef>
                <a:spcPts val="0"/>
              </a:spcBef>
              <a:spcAft>
                <a:spcPts val="0"/>
              </a:spcAft>
              <a:buClr>
                <a:schemeClr val="dk1"/>
              </a:buClr>
              <a:buSzPts val="1200"/>
              <a:buFont typeface="+mj-lt"/>
              <a:buAutoNum type="romanLcPeriod"/>
            </a:pPr>
            <a:r>
              <a:rPr lang="en-US" dirty="0"/>
              <a:t>This was me! Operated as a “private practice” therapist</a:t>
            </a:r>
          </a:p>
          <a:p>
            <a:pPr marL="609600" lvl="1" indent="-228600" algn="l" rtl="0">
              <a:spcBef>
                <a:spcPts val="0"/>
              </a:spcBef>
              <a:spcAft>
                <a:spcPts val="0"/>
              </a:spcAft>
              <a:buClr>
                <a:schemeClr val="dk1"/>
              </a:buClr>
              <a:buSzPts val="1200"/>
              <a:buFont typeface="+mj-lt"/>
              <a:buAutoNum type="alphaLcParenR"/>
            </a:pPr>
            <a:r>
              <a:rPr lang="en-US" dirty="0"/>
              <a:t>*CLICK* Then CLC hired a FT psychologist and Dean/Acting Director</a:t>
            </a:r>
          </a:p>
          <a:p>
            <a:pPr marL="1066800" lvl="2" indent="-228600" algn="l" rtl="0">
              <a:spcBef>
                <a:spcPts val="0"/>
              </a:spcBef>
              <a:spcAft>
                <a:spcPts val="0"/>
              </a:spcAft>
              <a:buClr>
                <a:schemeClr val="dk1"/>
              </a:buClr>
              <a:buSzPts val="1200"/>
              <a:buFont typeface="+mj-lt"/>
              <a:buAutoNum type="alphaLcParenR"/>
            </a:pPr>
            <a:r>
              <a:rPr lang="en-US" dirty="0"/>
              <a:t>CAPS</a:t>
            </a:r>
            <a:r>
              <a:rPr lang="en-US" baseline="0" dirty="0"/>
              <a:t> became a Comprehensive Center – mid 2018</a:t>
            </a:r>
            <a:endParaRPr lang="en-US" dirty="0"/>
          </a:p>
          <a:p>
            <a:pPr marL="609600" lvl="1" indent="-228600" algn="l" rtl="0">
              <a:spcBef>
                <a:spcPts val="0"/>
              </a:spcBef>
              <a:spcAft>
                <a:spcPts val="0"/>
              </a:spcAft>
              <a:buClr>
                <a:schemeClr val="dk1"/>
              </a:buClr>
              <a:buSzPts val="1200"/>
              <a:buFont typeface="+mj-lt"/>
              <a:buAutoNum type="alphaLcParenR"/>
            </a:pPr>
            <a:endParaRPr dirty="0"/>
          </a:p>
          <a:p>
            <a:pPr marL="914400" lvl="2" indent="0" algn="l" rtl="0">
              <a:spcBef>
                <a:spcPts val="0"/>
              </a:spcBef>
              <a:spcAft>
                <a:spcPts val="0"/>
              </a:spcAft>
              <a:buSzPts val="1400"/>
              <a:buNone/>
            </a:pPr>
            <a:endParaRPr dirty="0"/>
          </a:p>
          <a:p>
            <a:pPr marL="0" lvl="0" indent="-88900" algn="l" rtl="0">
              <a:spcBef>
                <a:spcPts val="0"/>
              </a:spcBef>
              <a:spcAft>
                <a:spcPts val="0"/>
              </a:spcAft>
              <a:buClr>
                <a:schemeClr val="dk1"/>
              </a:buClr>
              <a:buSzPts val="1400"/>
              <a:buAutoNum type="arabicPeriod"/>
            </a:pPr>
            <a:endParaRPr dirty="0"/>
          </a:p>
          <a:p>
            <a:pPr marL="914400" lvl="2" indent="0" algn="l" rtl="0">
              <a:spcBef>
                <a:spcPts val="0"/>
              </a:spcBef>
              <a:spcAft>
                <a:spcPts val="0"/>
              </a:spcAft>
              <a:buSzPts val="1400"/>
              <a:buNone/>
            </a:pPr>
            <a:endParaRPr dirty="0"/>
          </a:p>
        </p:txBody>
      </p:sp>
      <p:sp>
        <p:nvSpPr>
          <p:cNvPr id="113" name="Google Shape;113;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6dea813aa8_0_3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6dea813aa8_0_3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152400" lvl="0" indent="-228600" algn="l" rtl="0">
              <a:spcBef>
                <a:spcPts val="0"/>
              </a:spcBef>
              <a:spcAft>
                <a:spcPts val="0"/>
              </a:spcAft>
              <a:buClr>
                <a:schemeClr val="dk1"/>
              </a:buClr>
              <a:buSzPts val="1200"/>
              <a:buFont typeface="+mj-lt"/>
              <a:buAutoNum type="arabicPeriod"/>
            </a:pPr>
            <a:r>
              <a:rPr lang="en-US" dirty="0"/>
              <a:t>Significant Influx of students</a:t>
            </a:r>
          </a:p>
          <a:p>
            <a:pPr marL="609600" lvl="1" indent="-228600" algn="l" rtl="0">
              <a:spcBef>
                <a:spcPts val="0"/>
              </a:spcBef>
              <a:spcAft>
                <a:spcPts val="0"/>
              </a:spcAft>
              <a:buClr>
                <a:schemeClr val="dk1"/>
              </a:buClr>
              <a:buSzPts val="1200"/>
              <a:buFont typeface="+mj-lt"/>
              <a:buAutoNum type="alphaLcParenR"/>
            </a:pPr>
            <a:r>
              <a:rPr lang="en-US" dirty="0"/>
              <a:t>Managing clinical load was difficult as students found out about MH resources available on campus</a:t>
            </a:r>
          </a:p>
          <a:p>
            <a:pPr marL="152400" lvl="0" indent="-228600" algn="l" rtl="0">
              <a:spcBef>
                <a:spcPts val="0"/>
              </a:spcBef>
              <a:spcAft>
                <a:spcPts val="0"/>
              </a:spcAft>
              <a:buClr>
                <a:schemeClr val="dk1"/>
              </a:buClr>
              <a:buSzPts val="1200"/>
              <a:buFont typeface="+mj-lt"/>
              <a:buAutoNum type="arabicPeriod"/>
            </a:pPr>
            <a:r>
              <a:rPr lang="en-US" dirty="0"/>
              <a:t>***CLICK***</a:t>
            </a:r>
            <a:r>
              <a:rPr lang="en-US" baseline="0" dirty="0"/>
              <a:t> - read</a:t>
            </a:r>
            <a:endParaRPr lang="en-US" dirty="0"/>
          </a:p>
        </p:txBody>
      </p:sp>
      <p:sp>
        <p:nvSpPr>
          <p:cNvPr id="121" name="Google Shape;121;g6dea813aa8_0_3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6dea813aa8_0_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6dea813aa8_0_2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228600" lvl="0" indent="-228600" algn="l" rtl="0">
              <a:spcBef>
                <a:spcPts val="0"/>
              </a:spcBef>
              <a:spcAft>
                <a:spcPts val="0"/>
              </a:spcAft>
              <a:buFont typeface="+mj-lt"/>
              <a:buAutoNum type="arabicPeriod"/>
            </a:pPr>
            <a:r>
              <a:rPr lang="en-US" dirty="0"/>
              <a:t>First, we developed a CAPS Mission &amp; Vision – mitigating student distress and MH conditions by providing high quality comprehensive MH care.</a:t>
            </a:r>
            <a:endParaRPr dirty="0"/>
          </a:p>
          <a:p>
            <a:pPr marL="228600" lvl="0" indent="-228600" algn="l" rtl="0">
              <a:spcBef>
                <a:spcPts val="0"/>
              </a:spcBef>
              <a:spcAft>
                <a:spcPts val="0"/>
              </a:spcAft>
              <a:buFont typeface="+mj-lt"/>
              <a:buAutoNum type="arabicPeriod"/>
            </a:pPr>
            <a:r>
              <a:rPr lang="en-US" dirty="0"/>
              <a:t>*CLICK* Then, we Formalized Procedures (“we should write a policy for that”)</a:t>
            </a:r>
          </a:p>
          <a:p>
            <a:pPr marL="685800" lvl="1" indent="-228600" algn="l" rtl="0">
              <a:spcBef>
                <a:spcPts val="0"/>
              </a:spcBef>
              <a:spcAft>
                <a:spcPts val="0"/>
              </a:spcAft>
              <a:buFont typeface="+mj-lt"/>
              <a:buAutoNum type="alphaLcParenR"/>
            </a:pPr>
            <a:r>
              <a:rPr lang="en-US" dirty="0"/>
              <a:t>In response to an increase in students’ requesting to be seen immediately, we developed Triage Procedures</a:t>
            </a:r>
          </a:p>
          <a:p>
            <a:pPr marL="1200150" lvl="2" indent="-285750" algn="l" rtl="0">
              <a:spcBef>
                <a:spcPts val="0"/>
              </a:spcBef>
              <a:spcAft>
                <a:spcPts val="0"/>
              </a:spcAft>
              <a:buFont typeface="+mj-lt"/>
              <a:buAutoNum type="romanLcPeriod"/>
            </a:pPr>
            <a:r>
              <a:rPr lang="en-US" dirty="0"/>
              <a:t>Triage form to help clinicians assess the urgency of a walk-in</a:t>
            </a:r>
          </a:p>
          <a:p>
            <a:pPr marL="742950" lvl="1" indent="-285750" algn="l" rtl="0">
              <a:spcBef>
                <a:spcPts val="0"/>
              </a:spcBef>
              <a:spcAft>
                <a:spcPts val="0"/>
              </a:spcAft>
              <a:buFont typeface="+mj-lt"/>
              <a:buAutoNum type="alphaLcParenR"/>
            </a:pPr>
            <a:r>
              <a:rPr lang="en-US" dirty="0"/>
              <a:t>We also developed a Refined Intake Assessment – Comprised</a:t>
            </a:r>
            <a:r>
              <a:rPr lang="en-US" baseline="0" dirty="0"/>
              <a:t> of a s</a:t>
            </a:r>
            <a:r>
              <a:rPr lang="en-US" dirty="0"/>
              <a:t>treamlined questionnaire &amp; self-assessments (CCMH and CCAPS)</a:t>
            </a:r>
            <a:endParaRPr dirty="0"/>
          </a:p>
          <a:p>
            <a:pPr marL="685800" lvl="1" indent="-228600" algn="l" rtl="0">
              <a:spcBef>
                <a:spcPts val="0"/>
              </a:spcBef>
              <a:spcAft>
                <a:spcPts val="0"/>
              </a:spcAft>
              <a:buFont typeface="+mj-lt"/>
              <a:buAutoNum type="alphaLcParenR"/>
            </a:pPr>
            <a:r>
              <a:rPr lang="en-US" dirty="0"/>
              <a:t>In addition to determining immediate need, we also needed a way to keep track of students eligible to be seen at a “later” time, so we developed a Wait List - a way of responding to increase in demand during peak times throughout the semester</a:t>
            </a:r>
            <a:endParaRPr dirty="0"/>
          </a:p>
          <a:p>
            <a:pPr marL="228600" lvl="0" indent="-228600" algn="l" rtl="0">
              <a:spcBef>
                <a:spcPts val="0"/>
              </a:spcBef>
              <a:spcAft>
                <a:spcPts val="0"/>
              </a:spcAft>
              <a:buFont typeface="+mj-lt"/>
              <a:buAutoNum type="arabicPeriod"/>
            </a:pPr>
            <a:r>
              <a:rPr lang="en-US" dirty="0"/>
              <a:t>*CLICK* Balance of resources- delegation of roles to allow clinicians to provide higher rate of direct service work, while also serving on various campus committees (Assistant Clinical Coordinator, Prevention Specialist, Group Coordinator, BIT Committee Member)</a:t>
            </a:r>
            <a:endParaRPr dirty="0"/>
          </a:p>
        </p:txBody>
      </p:sp>
      <p:sp>
        <p:nvSpPr>
          <p:cNvPr id="128" name="Google Shape;128;g6dea813aa8_0_2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6dea813aa8_0_3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6dea813aa8_0_3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228600" lvl="0" indent="-228600" algn="l" rtl="0">
              <a:spcBef>
                <a:spcPts val="0"/>
              </a:spcBef>
              <a:spcAft>
                <a:spcPts val="0"/>
              </a:spcAft>
              <a:buFont typeface="+mj-lt"/>
              <a:buAutoNum type="arabicPeriod"/>
            </a:pPr>
            <a:r>
              <a:rPr lang="en-US" dirty="0"/>
              <a:t>*CLICK* In addition to Individual and Couples therapy, Group Program - Meeting demand while balancing clinical resources (launched mid-2019)</a:t>
            </a:r>
          </a:p>
          <a:p>
            <a:pPr marL="685800" lvl="1" indent="-228600" algn="l" rtl="0">
              <a:spcBef>
                <a:spcPts val="0"/>
              </a:spcBef>
              <a:spcAft>
                <a:spcPts val="0"/>
              </a:spcAft>
              <a:buFont typeface="+mj-lt"/>
              <a:buAutoNum type="alphaLcParenR"/>
            </a:pPr>
            <a:r>
              <a:rPr lang="en-US" dirty="0"/>
              <a:t>*CLICK* IP Group</a:t>
            </a:r>
          </a:p>
          <a:p>
            <a:pPr marL="685800" lvl="1" indent="-228600" algn="l" rtl="0">
              <a:spcBef>
                <a:spcPts val="0"/>
              </a:spcBef>
              <a:spcAft>
                <a:spcPts val="0"/>
              </a:spcAft>
              <a:buFont typeface="+mj-lt"/>
              <a:buAutoNum type="alphaLcParenR"/>
            </a:pPr>
            <a:r>
              <a:rPr lang="en-US" dirty="0"/>
              <a:t>Psychoeducation - two!</a:t>
            </a:r>
          </a:p>
          <a:p>
            <a:pPr marL="228600" lvl="0" indent="-228600" algn="l" rtl="0">
              <a:spcBef>
                <a:spcPts val="0"/>
              </a:spcBef>
              <a:spcAft>
                <a:spcPts val="0"/>
              </a:spcAft>
              <a:buFont typeface="+mj-lt"/>
              <a:buAutoNum type="arabicPeriod"/>
            </a:pPr>
            <a:r>
              <a:rPr lang="en-US" dirty="0"/>
              <a:t>How did we do this?</a:t>
            </a:r>
          </a:p>
          <a:p>
            <a:pPr marL="685800" marR="0" lvl="1" indent="-228600" algn="l" defTabSz="914400" rtl="0" eaLnBrk="1" fontAlgn="auto" latinLnBrk="0" hangingPunct="1">
              <a:lnSpc>
                <a:spcPct val="100000"/>
              </a:lnSpc>
              <a:spcBef>
                <a:spcPts val="0"/>
              </a:spcBef>
              <a:spcAft>
                <a:spcPts val="0"/>
              </a:spcAft>
              <a:buClr>
                <a:srgbClr val="000000"/>
              </a:buClr>
              <a:buSzPts val="1400"/>
              <a:buFont typeface="+mj-lt"/>
              <a:buAutoNum type="alphaLcParenR"/>
              <a:tabLst/>
              <a:defRPr/>
            </a:pPr>
            <a:r>
              <a:rPr lang="en-US" dirty="0"/>
              <a:t>Selected types of groups based on common student needs (general distress, interpersonal conflicts, shame/blame language)</a:t>
            </a:r>
          </a:p>
          <a:p>
            <a:pPr marL="228600" lvl="0" indent="-228600" algn="l" rtl="0">
              <a:spcBef>
                <a:spcPts val="0"/>
              </a:spcBef>
              <a:spcAft>
                <a:spcPts val="0"/>
              </a:spcAft>
              <a:buFont typeface="+mj-lt"/>
              <a:buAutoNum type="arabicPeriod"/>
            </a:pPr>
            <a:r>
              <a:rPr lang="en-US" dirty="0"/>
              <a:t>Robust program now - they fill every semester and every cycle</a:t>
            </a:r>
            <a:endParaRPr dirty="0"/>
          </a:p>
        </p:txBody>
      </p:sp>
      <p:sp>
        <p:nvSpPr>
          <p:cNvPr id="135" name="Google Shape;135;g6dea813aa8_0_3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6def148d5d_0_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6def148d5d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*CLICK*</a:t>
            </a:r>
            <a:r>
              <a:rPr lang="en-US" baseline="0" dirty="0"/>
              <a:t> - read</a:t>
            </a:r>
            <a:endParaRPr dirty="0"/>
          </a:p>
        </p:txBody>
      </p:sp>
      <p:sp>
        <p:nvSpPr>
          <p:cNvPr id="142" name="Google Shape;142;g6def148d5d_0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6def148d5d_0_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g6def148d5d_0_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228600" lvl="1" indent="-228600" algn="l" rtl="0">
              <a:spcBef>
                <a:spcPts val="0"/>
              </a:spcBef>
              <a:spcAft>
                <a:spcPts val="0"/>
              </a:spcAft>
              <a:buClr>
                <a:schemeClr val="dk1"/>
              </a:buClr>
              <a:buSzPts val="1200"/>
              <a:buFont typeface="+mj-lt"/>
              <a:buAutoNum type="arabicPeriod"/>
            </a:pPr>
            <a:r>
              <a:rPr lang="en-US" dirty="0"/>
              <a:t>Faced with responding to and anticipating mental health needs simultaneously</a:t>
            </a:r>
            <a:endParaRPr dirty="0"/>
          </a:p>
          <a:p>
            <a:pPr marL="457200" lvl="0" indent="-317500" algn="l" rtl="0">
              <a:spcBef>
                <a:spcPts val="0"/>
              </a:spcBef>
              <a:spcAft>
                <a:spcPts val="0"/>
              </a:spcAft>
              <a:buSzPts val="1400"/>
              <a:buFont typeface="+mj-lt"/>
              <a:buAutoNum type="alphaLcParenR"/>
            </a:pPr>
            <a:r>
              <a:rPr lang="en-US" dirty="0"/>
              <a:t>*CLICK*</a:t>
            </a:r>
            <a:r>
              <a:rPr lang="en-US" baseline="0" dirty="0"/>
              <a:t> </a:t>
            </a:r>
            <a:r>
              <a:rPr lang="en-US" dirty="0"/>
              <a:t>We advertise - syllabus, new student orientation, fliers/business cards, participation in campus wellness events</a:t>
            </a:r>
            <a:endParaRPr dirty="0"/>
          </a:p>
          <a:p>
            <a:pPr marL="457200" lvl="0" indent="-317500" algn="l" rtl="0">
              <a:spcBef>
                <a:spcPts val="0"/>
              </a:spcBef>
              <a:spcAft>
                <a:spcPts val="0"/>
              </a:spcAft>
              <a:buSzPts val="1400"/>
              <a:buFont typeface="+mj-lt"/>
              <a:buAutoNum type="alphaLcParenR"/>
            </a:pPr>
            <a:r>
              <a:rPr lang="en-US" dirty="0"/>
              <a:t>*CLICK* Dean/Acting Director also runs data at least quarterly  - identified MH needs, frequency of utilization, impact on overall distress and enrollment</a:t>
            </a:r>
          </a:p>
          <a:p>
            <a:pPr marL="457200" lvl="0" indent="-317500" algn="l" rtl="0">
              <a:spcBef>
                <a:spcPts val="0"/>
              </a:spcBef>
              <a:spcAft>
                <a:spcPts val="0"/>
              </a:spcAft>
              <a:buSzPts val="1400"/>
              <a:buFont typeface="+mj-lt"/>
              <a:buAutoNum type="alphaLcParenR"/>
            </a:pPr>
            <a:r>
              <a:rPr lang="en-US" dirty="0"/>
              <a:t>*CLICK*</a:t>
            </a:r>
            <a:r>
              <a:rPr lang="en-US" baseline="0" dirty="0"/>
              <a:t> Anticipate future needs of students, staff &amp; faculty</a:t>
            </a:r>
            <a:endParaRPr dirty="0"/>
          </a:p>
        </p:txBody>
      </p:sp>
      <p:sp>
        <p:nvSpPr>
          <p:cNvPr id="156" name="Google Shape;156;g6def148d5d_0_1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6def148d5d_0_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6def148d5d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Our next challenge – shifting to support the campus-at-large</a:t>
            </a:r>
          </a:p>
          <a:p>
            <a:pPr marL="0" lvl="0" indent="0" algn="l" rtl="0">
              <a:spcBef>
                <a:spcPts val="0"/>
              </a:spcBef>
              <a:spcAft>
                <a:spcPts val="0"/>
              </a:spcAft>
              <a:buNone/>
            </a:pPr>
            <a:r>
              <a:rPr lang="en-US" dirty="0"/>
              <a:t>*CLICK*</a:t>
            </a:r>
            <a:r>
              <a:rPr lang="en-US" baseline="0" dirty="0"/>
              <a:t> - read</a:t>
            </a:r>
            <a:endParaRPr dirty="0"/>
          </a:p>
        </p:txBody>
      </p:sp>
      <p:sp>
        <p:nvSpPr>
          <p:cNvPr id="142" name="Google Shape;142;g6def148d5d_0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extLst>
      <p:ext uri="{BB962C8B-B14F-4D97-AF65-F5344CB8AC3E}">
        <p14:creationId xmlns:p14="http://schemas.microsoft.com/office/powerpoint/2010/main" val="20357238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76200" algn="l" rtl="0">
              <a:spcBef>
                <a:spcPts val="0"/>
              </a:spcBef>
              <a:spcAft>
                <a:spcPts val="0"/>
              </a:spcAft>
              <a:buClr>
                <a:schemeClr val="dk1"/>
              </a:buClr>
              <a:buSzPts val="1200"/>
              <a:buFont typeface="Calibri"/>
              <a:buAutoNum type="arabicPeriod"/>
            </a:pPr>
            <a:r>
              <a:rPr lang="en-US" dirty="0"/>
              <a:t> CLC staff/faculty requesting support and guidance with how to respond to students in distress</a:t>
            </a:r>
          </a:p>
          <a:p>
            <a:pPr marL="0" lvl="0" indent="-76200" algn="l" rtl="0">
              <a:spcBef>
                <a:spcPts val="0"/>
              </a:spcBef>
              <a:spcAft>
                <a:spcPts val="0"/>
              </a:spcAft>
              <a:buClr>
                <a:schemeClr val="dk1"/>
              </a:buClr>
              <a:buSzPts val="1200"/>
              <a:buFont typeface="Calibri"/>
              <a:buAutoNum type="arabicPeriod"/>
            </a:pPr>
            <a:r>
              <a:rPr lang="en-US" baseline="0" dirty="0"/>
              <a:t> *CLICK* </a:t>
            </a:r>
            <a:r>
              <a:rPr lang="en-US" dirty="0"/>
              <a:t>Outreach and Campus Education/Awareness - strengthen campus confidence with responding to and support students in distress</a:t>
            </a:r>
          </a:p>
          <a:p>
            <a:pPr marL="457200" lvl="1" indent="-76200" algn="l" rtl="0">
              <a:spcBef>
                <a:spcPts val="0"/>
              </a:spcBef>
              <a:spcAft>
                <a:spcPts val="0"/>
              </a:spcAft>
              <a:buClr>
                <a:schemeClr val="dk1"/>
              </a:buClr>
              <a:buSzPts val="1200"/>
              <a:buFont typeface="Calibri"/>
              <a:buAutoNum type="alphaLcParenR"/>
            </a:pPr>
            <a:r>
              <a:rPr lang="en-US" dirty="0"/>
              <a:t>Student Workshops (e.g., Cultural Adjustment, Stress Management, Healthy Relationships, Destigmatizing Help-seeking for MH conditions/concerns)</a:t>
            </a:r>
            <a:endParaRPr lang="en-US" baseline="0" dirty="0"/>
          </a:p>
          <a:p>
            <a:pPr marL="457200" lvl="1" indent="-76200" algn="l" rtl="0">
              <a:spcBef>
                <a:spcPts val="0"/>
              </a:spcBef>
              <a:spcAft>
                <a:spcPts val="0"/>
              </a:spcAft>
              <a:buClr>
                <a:schemeClr val="dk1"/>
              </a:buClr>
              <a:buSzPts val="1200"/>
              <a:buFont typeface="Calibri"/>
              <a:buAutoNum type="alphaLcParenR"/>
            </a:pPr>
            <a:r>
              <a:rPr lang="en-US" dirty="0"/>
              <a:t> Mental Health First Aid</a:t>
            </a:r>
          </a:p>
          <a:p>
            <a:pPr marL="457200" lvl="1" indent="-76200" algn="l" rtl="0">
              <a:spcBef>
                <a:spcPts val="0"/>
              </a:spcBef>
              <a:spcAft>
                <a:spcPts val="0"/>
              </a:spcAft>
              <a:buClr>
                <a:schemeClr val="dk1"/>
              </a:buClr>
              <a:buSzPts val="1200"/>
              <a:buFont typeface="Calibri"/>
              <a:buAutoNum type="alphaLcParenR"/>
            </a:pPr>
            <a:r>
              <a:rPr lang="en-US" baseline="0" dirty="0"/>
              <a:t> </a:t>
            </a:r>
            <a:r>
              <a:rPr lang="en-US" dirty="0"/>
              <a:t>QPR Training - suicide prevention and awareness</a:t>
            </a:r>
          </a:p>
        </p:txBody>
      </p:sp>
      <p:sp>
        <p:nvSpPr>
          <p:cNvPr id="149" name="Google Shape;149;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228600" lvl="0" indent="-228600" algn="l" rtl="0">
              <a:spcBef>
                <a:spcPts val="0"/>
              </a:spcBef>
              <a:spcAft>
                <a:spcPts val="0"/>
              </a:spcAft>
              <a:buClr>
                <a:schemeClr val="dk1"/>
              </a:buClr>
              <a:buSzPts val="1200"/>
              <a:buFont typeface="Calibri"/>
              <a:buAutoNum type="arabicPeriod"/>
            </a:pPr>
            <a:r>
              <a:rPr lang="en-US" dirty="0"/>
              <a:t>On the horizon</a:t>
            </a:r>
            <a:r>
              <a:rPr lang="en-US" baseline="0" dirty="0"/>
              <a:t> - </a:t>
            </a:r>
            <a:endParaRPr lang="en-US" dirty="0"/>
          </a:p>
          <a:p>
            <a:pPr marL="228600" lvl="0" indent="-228600" algn="l" rtl="0">
              <a:spcBef>
                <a:spcPts val="0"/>
              </a:spcBef>
              <a:spcAft>
                <a:spcPts val="0"/>
              </a:spcAft>
              <a:buClr>
                <a:schemeClr val="dk1"/>
              </a:buClr>
              <a:buSzPts val="1200"/>
              <a:buFont typeface="Calibri"/>
              <a:buAutoNum type="arabicPeriod"/>
            </a:pPr>
            <a:r>
              <a:rPr lang="en-US" dirty="0"/>
              <a:t>*CLICK*</a:t>
            </a:r>
            <a:r>
              <a:rPr lang="en-US" baseline="0" dirty="0"/>
              <a:t> Mental Health Early Action on Campus Act - </a:t>
            </a:r>
            <a:r>
              <a:rPr lang="en-US" dirty="0"/>
              <a:t>Intended to address gaps in mental health services on college campuses across IL</a:t>
            </a:r>
          </a:p>
          <a:p>
            <a:pPr marL="685800" lvl="1" indent="-228600" algn="l" rtl="0">
              <a:spcBef>
                <a:spcPts val="0"/>
              </a:spcBef>
              <a:spcAft>
                <a:spcPts val="0"/>
              </a:spcAft>
              <a:buClr>
                <a:schemeClr val="dk1"/>
              </a:buClr>
              <a:buSzPts val="1200"/>
              <a:buFont typeface="+mj-lt"/>
              <a:buAutoNum type="alphaLcParenR"/>
            </a:pPr>
            <a:r>
              <a:rPr lang="en-US" dirty="0"/>
              <a:t>Including both 2-year and 4-year institutions</a:t>
            </a:r>
          </a:p>
          <a:p>
            <a:pPr marL="685800" lvl="1" indent="-228600" algn="l" rtl="0">
              <a:spcBef>
                <a:spcPts val="0"/>
              </a:spcBef>
              <a:spcAft>
                <a:spcPts val="0"/>
              </a:spcAft>
              <a:buClr>
                <a:schemeClr val="dk1"/>
              </a:buClr>
              <a:buSzPts val="1200"/>
              <a:buFont typeface="+mj-lt"/>
              <a:buAutoNum type="alphaLcParenR"/>
            </a:pPr>
            <a:r>
              <a:rPr lang="en-US" dirty="0"/>
              <a:t>Training, peer support, and community-campus partnerships</a:t>
            </a:r>
          </a:p>
          <a:p>
            <a:pPr marL="685800" lvl="1" indent="-228600" algn="l" rtl="0">
              <a:spcBef>
                <a:spcPts val="0"/>
              </a:spcBef>
              <a:spcAft>
                <a:spcPts val="0"/>
              </a:spcAft>
              <a:buClr>
                <a:schemeClr val="dk1"/>
              </a:buClr>
              <a:buSzPts val="1200"/>
              <a:buFont typeface="+mj-lt"/>
              <a:buAutoNum type="alphaLcParenR"/>
            </a:pPr>
            <a:r>
              <a:rPr lang="en-US" dirty="0"/>
              <a:t>Effective July 1st, 2020</a:t>
            </a:r>
          </a:p>
          <a:p>
            <a:pPr marL="228600" lvl="0" indent="-228600" algn="l" rtl="0">
              <a:spcBef>
                <a:spcPts val="0"/>
              </a:spcBef>
              <a:spcAft>
                <a:spcPts val="0"/>
              </a:spcAft>
              <a:buClr>
                <a:schemeClr val="dk1"/>
              </a:buClr>
              <a:buSzPts val="1200"/>
              <a:buFont typeface="+mj-lt"/>
              <a:buAutoNum type="arabicPeriod"/>
            </a:pPr>
            <a:r>
              <a:rPr lang="en-US" dirty="0"/>
              <a:t>Unfunded mandate</a:t>
            </a:r>
            <a:endParaRPr dirty="0"/>
          </a:p>
        </p:txBody>
      </p:sp>
      <p:sp>
        <p:nvSpPr>
          <p:cNvPr id="163" name="Google Shape;163;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Address the challenges - Navigating various systemic barriers</a:t>
            </a:r>
            <a:endParaRPr dirty="0"/>
          </a:p>
          <a:p>
            <a:pPr marL="457200" lvl="0" indent="-317500" algn="l" rtl="0">
              <a:spcBef>
                <a:spcPts val="0"/>
              </a:spcBef>
              <a:spcAft>
                <a:spcPts val="0"/>
              </a:spcAft>
              <a:buSzPts val="1400"/>
              <a:buAutoNum type="arabicPeriod"/>
            </a:pPr>
            <a:r>
              <a:rPr lang="en-US" dirty="0"/>
              <a:t>Community partnerships</a:t>
            </a:r>
            <a:endParaRPr dirty="0"/>
          </a:p>
          <a:p>
            <a:pPr marL="457200" lvl="0" indent="-317500" algn="l" rtl="0">
              <a:spcBef>
                <a:spcPts val="0"/>
              </a:spcBef>
              <a:spcAft>
                <a:spcPts val="0"/>
              </a:spcAft>
              <a:buSzPts val="1400"/>
              <a:buAutoNum type="arabicPeriod"/>
            </a:pPr>
            <a:r>
              <a:rPr lang="en-US" dirty="0"/>
              <a:t>Shared campus ownership for addressing and support the mental health needs of students</a:t>
            </a:r>
            <a:endParaRPr dirty="0"/>
          </a:p>
          <a:p>
            <a:pPr marL="457200" lvl="0" indent="-317500" algn="l" rtl="0">
              <a:spcBef>
                <a:spcPts val="0"/>
              </a:spcBef>
              <a:spcAft>
                <a:spcPts val="0"/>
              </a:spcAft>
              <a:buSzPts val="1400"/>
              <a:buAutoNum type="arabicPeriod"/>
            </a:pPr>
            <a:r>
              <a:rPr lang="en-US" dirty="0"/>
              <a:t>Training for all</a:t>
            </a:r>
            <a:endParaRPr dirty="0"/>
          </a:p>
        </p:txBody>
      </p:sp>
      <p:sp>
        <p:nvSpPr>
          <p:cNvPr id="170" name="Google Shape;170;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*CLICK x3*</a:t>
            </a:r>
            <a:endParaRPr dirty="0"/>
          </a:p>
        </p:txBody>
      </p:sp>
      <p:sp>
        <p:nvSpPr>
          <p:cNvPr id="57" name="Google Shape;57;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228600" lvl="0" indent="-228600" algn="l" rtl="0">
              <a:spcBef>
                <a:spcPts val="0"/>
              </a:spcBef>
              <a:spcAft>
                <a:spcPts val="0"/>
              </a:spcAft>
              <a:buFont typeface="+mj-lt"/>
              <a:buAutoNum type="arabicPeriod"/>
            </a:pPr>
            <a:r>
              <a:rPr lang="en-US" dirty="0"/>
              <a:t>Thank</a:t>
            </a:r>
            <a:r>
              <a:rPr lang="en-US" baseline="0" dirty="0"/>
              <a:t> attendees</a:t>
            </a:r>
          </a:p>
          <a:p>
            <a:pPr marL="228600" lvl="0" indent="-228600" algn="l" rtl="0">
              <a:spcBef>
                <a:spcPts val="0"/>
              </a:spcBef>
              <a:spcAft>
                <a:spcPts val="0"/>
              </a:spcAft>
              <a:buFont typeface="+mj-lt"/>
              <a:buAutoNum type="arabicPeriod"/>
            </a:pPr>
            <a:r>
              <a:rPr lang="en-US" baseline="0" dirty="0"/>
              <a:t>Gauge remaining time – address questions</a:t>
            </a:r>
          </a:p>
          <a:p>
            <a:pPr marL="228600" lvl="0" indent="-228600" algn="l" rtl="0">
              <a:spcBef>
                <a:spcPts val="0"/>
              </a:spcBef>
              <a:spcAft>
                <a:spcPts val="0"/>
              </a:spcAft>
              <a:buFont typeface="+mj-lt"/>
              <a:buAutoNum type="arabicPeriod"/>
            </a:pPr>
            <a:r>
              <a:rPr lang="en-US" baseline="0" dirty="0"/>
              <a:t>Invite attendees to contact me</a:t>
            </a:r>
            <a:endParaRPr dirty="0"/>
          </a:p>
        </p:txBody>
      </p:sp>
      <p:sp>
        <p:nvSpPr>
          <p:cNvPr id="176" name="Google Shape;176;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*CLICK*</a:t>
            </a:r>
            <a:endParaRPr dirty="0"/>
          </a:p>
        </p:txBody>
      </p:sp>
      <p:sp>
        <p:nvSpPr>
          <p:cNvPr id="63" name="Google Shape;63;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6dea813aa8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6dea813aa8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Font typeface="+mj-lt"/>
              <a:buNone/>
            </a:pPr>
            <a:r>
              <a:rPr lang="en-US" dirty="0"/>
              <a:t>*CLICK*</a:t>
            </a:r>
            <a:r>
              <a:rPr lang="en-US" baseline="0" dirty="0"/>
              <a:t> Read…</a:t>
            </a:r>
            <a:endParaRPr lang="en-US" dirty="0"/>
          </a:p>
        </p:txBody>
      </p:sp>
      <p:sp>
        <p:nvSpPr>
          <p:cNvPr id="70" name="Google Shape;70;g6dea813aa8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 name="Google Shape;7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52400" lvl="0" indent="-228600" algn="l" rtl="0">
              <a:spcBef>
                <a:spcPts val="0"/>
              </a:spcBef>
              <a:spcAft>
                <a:spcPts val="0"/>
              </a:spcAft>
              <a:buClr>
                <a:schemeClr val="dk1"/>
              </a:buClr>
              <a:buSzPts val="1200"/>
              <a:buFont typeface="+mj-lt"/>
              <a:buAutoNum type="arabicPeriod"/>
            </a:pPr>
            <a:r>
              <a:rPr lang="en-US" dirty="0"/>
              <a:t>First step was to determine the need for MH supports</a:t>
            </a:r>
            <a:r>
              <a:rPr lang="en-US" baseline="0" dirty="0"/>
              <a:t> @ CLC - </a:t>
            </a:r>
            <a:r>
              <a:rPr lang="en-US" dirty="0"/>
              <a:t>Describe CLC</a:t>
            </a:r>
            <a:endParaRPr dirty="0"/>
          </a:p>
          <a:p>
            <a:pPr marL="609600" lvl="1" indent="-228600" algn="l" rtl="0">
              <a:lnSpc>
                <a:spcPct val="90000"/>
              </a:lnSpc>
              <a:spcBef>
                <a:spcPts val="0"/>
              </a:spcBef>
              <a:spcAft>
                <a:spcPts val="0"/>
              </a:spcAft>
              <a:buClr>
                <a:schemeClr val="dk1"/>
              </a:buClr>
              <a:buSzPts val="1200"/>
              <a:buFont typeface="+mj-lt"/>
              <a:buAutoNum type="alphaLcParenR"/>
            </a:pPr>
            <a:r>
              <a:rPr lang="en-US" dirty="0"/>
              <a:t>The College of Lake County (CLC) is a public, two-year, comprehensive community college serving the post-secondary needs of Lake County, Illinois. </a:t>
            </a:r>
            <a:endParaRPr dirty="0"/>
          </a:p>
          <a:p>
            <a:pPr marL="609600" lvl="1" indent="-228600" algn="l" rtl="0">
              <a:spcBef>
                <a:spcPts val="0"/>
              </a:spcBef>
              <a:spcAft>
                <a:spcPts val="0"/>
              </a:spcAft>
              <a:buClr>
                <a:schemeClr val="dk1"/>
              </a:buClr>
              <a:buSzPts val="1200"/>
              <a:buFont typeface="+mj-lt"/>
              <a:buAutoNum type="alphaLcParenR"/>
            </a:pPr>
            <a:r>
              <a:rPr lang="en-US" dirty="0"/>
              <a:t>CLC serves a population diverse in education, ethnicity, levels of income, and other demographic factors.</a:t>
            </a:r>
            <a:endParaRPr dirty="0"/>
          </a:p>
          <a:p>
            <a:pPr marL="152400" lvl="0" indent="-228600" algn="l" rtl="0">
              <a:spcBef>
                <a:spcPts val="0"/>
              </a:spcBef>
              <a:spcAft>
                <a:spcPts val="0"/>
              </a:spcAft>
              <a:buClr>
                <a:schemeClr val="dk1"/>
              </a:buClr>
              <a:buSzPts val="1200"/>
              <a:buFont typeface="+mj-lt"/>
              <a:buAutoNum type="arabicPeriod"/>
            </a:pPr>
            <a:r>
              <a:rPr lang="en-US" dirty="0"/>
              <a:t>Before I my time at CLC...</a:t>
            </a:r>
            <a:endParaRPr dirty="0"/>
          </a:p>
          <a:p>
            <a:pPr marL="609600" lvl="1" indent="-228600" algn="l" rtl="0">
              <a:spcBef>
                <a:spcPts val="0"/>
              </a:spcBef>
              <a:spcAft>
                <a:spcPts val="0"/>
              </a:spcAft>
              <a:buClr>
                <a:schemeClr val="dk1"/>
              </a:buClr>
              <a:buSzPts val="1200"/>
              <a:buFont typeface="+mj-lt"/>
              <a:buAutoNum type="alphaLcParenR"/>
            </a:pPr>
            <a:r>
              <a:rPr lang="en-US" dirty="0"/>
              <a:t>First CLC started by determining the NEED at CLC - combination of national studies, and a CLC survey</a:t>
            </a:r>
            <a:endParaRPr dirty="0"/>
          </a:p>
          <a:p>
            <a:pPr marL="228600" lvl="0" indent="-228600" algn="l" rtl="0">
              <a:spcBef>
                <a:spcPts val="0"/>
              </a:spcBef>
              <a:spcAft>
                <a:spcPts val="0"/>
              </a:spcAft>
              <a:buClr>
                <a:schemeClr val="dk1"/>
              </a:buClr>
              <a:buSzPts val="1200"/>
              <a:buFont typeface="+mj-lt"/>
              <a:buAutoNum type="arabicPeriod"/>
            </a:pPr>
            <a:r>
              <a:rPr lang="en-US" dirty="0"/>
              <a:t>*CLICK* The Wisconsin HOPE Lab, 2016, “Too Distressed to Learn?” – compare nationally the growing and continued growing need for MH centers on campuses.</a:t>
            </a:r>
          </a:p>
          <a:p>
            <a:pPr marL="685800" lvl="1" indent="-228600" algn="l" rtl="0">
              <a:spcBef>
                <a:spcPts val="0"/>
              </a:spcBef>
              <a:spcAft>
                <a:spcPts val="0"/>
              </a:spcAft>
              <a:buClr>
                <a:schemeClr val="dk1"/>
              </a:buClr>
              <a:buSzPts val="1200"/>
              <a:buFont typeface="+mj-lt"/>
              <a:buAutoNum type="alphaLcParenR"/>
            </a:pPr>
            <a:r>
              <a:rPr lang="en-US" dirty="0"/>
              <a:t>Students 25 and younger likely to have untreated mental health condition, significantly impacts academic success, and quality of life. </a:t>
            </a:r>
            <a:endParaRPr dirty="0"/>
          </a:p>
          <a:p>
            <a:pPr marL="685800" lvl="1" indent="-228600" algn="l" rtl="0">
              <a:spcBef>
                <a:spcPts val="0"/>
              </a:spcBef>
              <a:spcAft>
                <a:spcPts val="0"/>
              </a:spcAft>
              <a:buClr>
                <a:schemeClr val="dk1"/>
              </a:buClr>
              <a:buSzPts val="1200"/>
              <a:buFont typeface="+mj-lt"/>
              <a:buAutoNum type="alphaLcParenR"/>
            </a:pPr>
            <a:r>
              <a:rPr lang="en-US" dirty="0"/>
              <a:t>Depression and anxiety most common MH conditions.</a:t>
            </a:r>
          </a:p>
          <a:p>
            <a:pPr marL="685800" lvl="1" indent="-228600" algn="l" rtl="0">
              <a:spcBef>
                <a:spcPts val="0"/>
              </a:spcBef>
              <a:spcAft>
                <a:spcPts val="0"/>
              </a:spcAft>
              <a:buClr>
                <a:schemeClr val="dk1"/>
              </a:buClr>
              <a:buSzPts val="1200"/>
              <a:buFont typeface="+mj-lt"/>
              <a:buAutoNum type="alphaLcParenR"/>
            </a:pPr>
            <a:r>
              <a:rPr lang="en-US" dirty="0"/>
              <a:t>56% of CC students compared to 46% at four-year colleges and universities</a:t>
            </a:r>
            <a:endParaRPr dirty="0"/>
          </a:p>
          <a:p>
            <a:pPr marL="228600" lvl="0" indent="-228600" algn="l" rtl="0">
              <a:spcBef>
                <a:spcPts val="0"/>
              </a:spcBef>
              <a:spcAft>
                <a:spcPts val="0"/>
              </a:spcAft>
              <a:buClr>
                <a:schemeClr val="dk1"/>
              </a:buClr>
              <a:buSzPts val="1200"/>
              <a:buFont typeface="+mj-lt"/>
              <a:buAutoNum type="arabicPeriod"/>
            </a:pPr>
            <a:r>
              <a:rPr lang="en-US" dirty="0"/>
              <a:t>*CLICK* What they found - Limited data for community colleges: suggests lower availability of services, especially when compared to the greater need.</a:t>
            </a:r>
          </a:p>
          <a:p>
            <a:pPr marL="685800" lvl="1" indent="-228600" algn="l" rtl="0">
              <a:spcBef>
                <a:spcPts val="0"/>
              </a:spcBef>
              <a:spcAft>
                <a:spcPts val="0"/>
              </a:spcAft>
              <a:buClr>
                <a:schemeClr val="dk1"/>
              </a:buClr>
              <a:buSzPts val="1200"/>
              <a:buFont typeface="+mj-lt"/>
              <a:buAutoNum type="alphaLcParenR"/>
            </a:pPr>
            <a:r>
              <a:rPr lang="en-US" dirty="0"/>
              <a:t>Higher rates of being uninsured – 13.5% as compared to just 3.1% in the four-year sample.</a:t>
            </a:r>
          </a:p>
          <a:p>
            <a:pPr marL="685800" lvl="1" indent="-228600" algn="l" rtl="0">
              <a:spcBef>
                <a:spcPts val="0"/>
              </a:spcBef>
              <a:spcAft>
                <a:spcPts val="0"/>
              </a:spcAft>
              <a:buClr>
                <a:schemeClr val="dk1"/>
              </a:buClr>
              <a:buSzPts val="1200"/>
              <a:buFont typeface="+mj-lt"/>
              <a:buAutoNum type="alphaLcParenR"/>
            </a:pPr>
            <a:r>
              <a:rPr lang="en-US" dirty="0"/>
              <a:t>Community College Students rely heavily on public insurance - 23.6% receiving Medicaid or other government-sponsored insurance, as compared to just 6.1% in the four-year sample.</a:t>
            </a:r>
          </a:p>
          <a:p>
            <a:pPr marL="685800" lvl="1" indent="-228600" algn="l" rtl="0">
              <a:spcBef>
                <a:spcPts val="0"/>
              </a:spcBef>
              <a:spcAft>
                <a:spcPts val="0"/>
              </a:spcAft>
              <a:buClr>
                <a:schemeClr val="dk1"/>
              </a:buClr>
              <a:buSzPts val="1200"/>
              <a:buFont typeface="+mj-lt"/>
              <a:buAutoNum type="alphaLcParenR"/>
            </a:pPr>
            <a:r>
              <a:rPr lang="en-US" dirty="0"/>
              <a:t>Inadequate social support networks– 40% of Community College students are not receiving support from friends, family, or other informal sources.</a:t>
            </a:r>
          </a:p>
          <a:p>
            <a:pPr marL="685800" lvl="1" indent="-228600" algn="l" rtl="0">
              <a:spcBef>
                <a:spcPts val="0"/>
              </a:spcBef>
              <a:spcAft>
                <a:spcPts val="0"/>
              </a:spcAft>
              <a:buClr>
                <a:schemeClr val="dk1"/>
              </a:buClr>
              <a:buSzPts val="1200"/>
              <a:buFont typeface="+mj-lt"/>
              <a:buAutoNum type="alphaLcParenR"/>
            </a:pPr>
            <a:r>
              <a:rPr lang="en-US" dirty="0"/>
              <a:t>Unique set of roles – student, parent/caretaker, full-time employment, limited resources (income, transportation, food, housing, health), non-traditional-age students, 1</a:t>
            </a:r>
            <a:r>
              <a:rPr lang="en-US" baseline="30000" dirty="0"/>
              <a:t>st</a:t>
            </a:r>
            <a:r>
              <a:rPr lang="en-US" dirty="0"/>
              <a:t>-generation, Veterans</a:t>
            </a:r>
            <a:endParaRPr dirty="0"/>
          </a:p>
          <a:p>
            <a:pPr marL="139700" lvl="0" indent="-228600" algn="l" rtl="0">
              <a:spcBef>
                <a:spcPts val="0"/>
              </a:spcBef>
              <a:spcAft>
                <a:spcPts val="0"/>
              </a:spcAft>
              <a:buSzPts val="1400"/>
              <a:buFont typeface="+mj-lt"/>
              <a:buAutoNum type="arabicPeriod"/>
            </a:pPr>
            <a:r>
              <a:rPr lang="en-US" dirty="0"/>
              <a:t> *CLICK* CCMH Data - 2019 Annual Report demonstrated that Anxiety, Depression and Trauma as the top concerns experienced by students</a:t>
            </a:r>
            <a:endParaRPr dirty="0"/>
          </a:p>
          <a:p>
            <a:pPr marL="762000" lvl="1" indent="-228600" algn="l" rtl="0">
              <a:spcBef>
                <a:spcPts val="0"/>
              </a:spcBef>
              <a:spcAft>
                <a:spcPts val="0"/>
              </a:spcAft>
              <a:buClr>
                <a:schemeClr val="dk1"/>
              </a:buClr>
              <a:buSzPts val="1200"/>
              <a:buFont typeface="+mj-lt"/>
              <a:buAutoNum type="arabicPeriod"/>
            </a:pPr>
            <a:endParaRPr dirty="0"/>
          </a:p>
        </p:txBody>
      </p:sp>
      <p:sp>
        <p:nvSpPr>
          <p:cNvPr id="77" name="Google Shape;7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3" name="Google Shape;83;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52400" lvl="0" indent="-228600" algn="l" rtl="0">
              <a:spcBef>
                <a:spcPts val="0"/>
              </a:spcBef>
              <a:spcAft>
                <a:spcPts val="0"/>
              </a:spcAft>
              <a:buClr>
                <a:schemeClr val="dk1"/>
              </a:buClr>
              <a:buSzPts val="1200"/>
              <a:buFont typeface="+mj-lt"/>
              <a:buAutoNum type="arabicPeriod"/>
            </a:pPr>
            <a:r>
              <a:rPr lang="en-US" sz="1200" dirty="0">
                <a:solidFill>
                  <a:schemeClr val="dk1"/>
                </a:solidFill>
                <a:latin typeface="Calibri"/>
                <a:ea typeface="Calibri"/>
                <a:cs typeface="Calibri"/>
                <a:sym typeface="Calibri"/>
              </a:rPr>
              <a:t>A 2013 student</a:t>
            </a:r>
            <a:r>
              <a:rPr lang="en-US" sz="1200" baseline="0" dirty="0">
                <a:solidFill>
                  <a:schemeClr val="dk1"/>
                </a:solidFill>
                <a:latin typeface="Calibri"/>
                <a:ea typeface="Calibri"/>
                <a:cs typeface="Calibri"/>
                <a:sym typeface="Calibri"/>
              </a:rPr>
              <a:t> </a:t>
            </a:r>
            <a:r>
              <a:rPr lang="en-US" sz="1200" dirty="0">
                <a:solidFill>
                  <a:schemeClr val="dk1"/>
                </a:solidFill>
                <a:latin typeface="Calibri"/>
                <a:ea typeface="Calibri"/>
                <a:cs typeface="Calibri"/>
                <a:sym typeface="Calibri"/>
              </a:rPr>
              <a:t>feedback survey discovered a substantial unmet need for enrolled students diagnosed with mental health issues. </a:t>
            </a:r>
          </a:p>
          <a:p>
            <a:pPr marL="609600" lvl="1" indent="-228600" algn="l" rtl="0">
              <a:spcBef>
                <a:spcPts val="0"/>
              </a:spcBef>
              <a:spcAft>
                <a:spcPts val="0"/>
              </a:spcAft>
              <a:buClr>
                <a:schemeClr val="dk1"/>
              </a:buClr>
              <a:buSzPts val="1200"/>
              <a:buFont typeface="+mj-lt"/>
              <a:buAutoNum type="alphaLcParenR"/>
            </a:pPr>
            <a:r>
              <a:rPr lang="en-US" dirty="0"/>
              <a:t>R</a:t>
            </a:r>
            <a:r>
              <a:rPr lang="en-US" sz="1200" dirty="0">
                <a:solidFill>
                  <a:schemeClr val="dk1"/>
                </a:solidFill>
                <a:latin typeface="Calibri"/>
                <a:ea typeface="Calibri"/>
                <a:cs typeface="Calibri"/>
                <a:sym typeface="Calibri"/>
              </a:rPr>
              <a:t>andom sample survey of 394 CLC students found that only 91 (23%) had used the CLC Healthcare Center (HC). </a:t>
            </a:r>
          </a:p>
          <a:p>
            <a:pPr marL="609600" lvl="1" indent="-228600" algn="l" rtl="0">
              <a:spcBef>
                <a:spcPts val="0"/>
              </a:spcBef>
              <a:spcAft>
                <a:spcPts val="0"/>
              </a:spcAft>
              <a:buClr>
                <a:schemeClr val="dk1"/>
              </a:buClr>
              <a:buSzPts val="1200"/>
              <a:buFont typeface="+mj-lt"/>
              <a:buAutoNum type="alphaLcParenR"/>
            </a:pPr>
            <a:r>
              <a:rPr lang="en-US" sz="1200" dirty="0">
                <a:solidFill>
                  <a:schemeClr val="dk1"/>
                </a:solidFill>
                <a:latin typeface="Calibri"/>
                <a:ea typeface="Calibri"/>
                <a:cs typeface="Calibri"/>
                <a:sym typeface="Calibri"/>
              </a:rPr>
              <a:t>Students shared more likely to engage if HC expanded services, including wellness and MH care. </a:t>
            </a:r>
          </a:p>
          <a:p>
            <a:pPr marL="609600" lvl="1" indent="-228600" algn="l" rtl="0">
              <a:spcBef>
                <a:spcPts val="0"/>
              </a:spcBef>
              <a:spcAft>
                <a:spcPts val="0"/>
              </a:spcAft>
              <a:buClr>
                <a:schemeClr val="dk1"/>
              </a:buClr>
              <a:buSzPts val="1200"/>
              <a:buFont typeface="+mj-lt"/>
              <a:buAutoNum type="alphaLcParenR"/>
            </a:pPr>
            <a:r>
              <a:rPr lang="en-US" sz="1200" dirty="0">
                <a:solidFill>
                  <a:schemeClr val="dk1"/>
                </a:solidFill>
                <a:latin typeface="Calibri"/>
                <a:ea typeface="Calibri"/>
                <a:cs typeface="Calibri"/>
                <a:sym typeface="Calibri"/>
              </a:rPr>
              <a:t>About 40% of the students said health concerns hurt their academics, higher than the nationally reported 30%. </a:t>
            </a:r>
            <a:endParaRPr sz="1200" dirty="0">
              <a:solidFill>
                <a:schemeClr val="dk1"/>
              </a:solidFill>
              <a:latin typeface="Calibri"/>
              <a:ea typeface="Calibri"/>
              <a:cs typeface="Calibri"/>
              <a:sym typeface="Calibri"/>
            </a:endParaRPr>
          </a:p>
          <a:p>
            <a:pPr marL="228600" lvl="0" indent="-228600" algn="l" rtl="0">
              <a:spcBef>
                <a:spcPts val="0"/>
              </a:spcBef>
              <a:spcAft>
                <a:spcPts val="0"/>
              </a:spcAft>
              <a:buSzPts val="1400"/>
              <a:buFont typeface="+mj-lt"/>
              <a:buAutoNum type="arabicPeriod"/>
            </a:pPr>
            <a:r>
              <a:rPr lang="en-US" dirty="0"/>
              <a:t>*CLICK* A real unmet need for MH supports and services for students at CLC.</a:t>
            </a:r>
            <a:endParaRPr dirty="0"/>
          </a:p>
          <a:p>
            <a:pPr marL="0" lvl="0" indent="-88900" algn="l" rtl="0">
              <a:spcBef>
                <a:spcPts val="0"/>
              </a:spcBef>
              <a:spcAft>
                <a:spcPts val="0"/>
              </a:spcAft>
              <a:buSzPts val="1400"/>
              <a:buAutoNum type="arabicPeriod"/>
            </a:pPr>
            <a:endParaRPr dirty="0"/>
          </a:p>
        </p:txBody>
      </p:sp>
      <p:sp>
        <p:nvSpPr>
          <p:cNvPr id="84" name="Google Shape;84;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6dea813aa8_0_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6dea813aa8_0_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88900" algn="l" rtl="0">
              <a:spcBef>
                <a:spcPts val="0"/>
              </a:spcBef>
              <a:spcAft>
                <a:spcPts val="0"/>
              </a:spcAft>
              <a:buClr>
                <a:schemeClr val="dk1"/>
              </a:buClr>
              <a:buSzPts val="1400"/>
              <a:buAutoNum type="arabicPeriod"/>
            </a:pPr>
            <a:r>
              <a:rPr lang="en-US" dirty="0"/>
              <a:t>Now that you’ve</a:t>
            </a:r>
            <a:r>
              <a:rPr lang="en-US" baseline="0" dirty="0"/>
              <a:t> established “the need,” read - </a:t>
            </a:r>
            <a:endParaRPr dirty="0"/>
          </a:p>
        </p:txBody>
      </p:sp>
      <p:sp>
        <p:nvSpPr>
          <p:cNvPr id="92" name="Google Shape;92;g6dea813aa8_0_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6def148d5d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6def148d5d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88900" algn="l" rtl="0">
              <a:spcBef>
                <a:spcPts val="0"/>
              </a:spcBef>
              <a:spcAft>
                <a:spcPts val="0"/>
              </a:spcAft>
              <a:buClr>
                <a:schemeClr val="dk1"/>
              </a:buClr>
              <a:buSzPts val="1400"/>
              <a:buAutoNum type="arabicPeriod"/>
            </a:pPr>
            <a:r>
              <a:rPr lang="en-US" dirty="0"/>
              <a:t>Prior to my time at CLC... </a:t>
            </a:r>
            <a:endParaRPr dirty="0"/>
          </a:p>
          <a:p>
            <a:pPr marL="0" lvl="0" indent="-88900" algn="l" rtl="0">
              <a:spcBef>
                <a:spcPts val="0"/>
              </a:spcBef>
              <a:spcAft>
                <a:spcPts val="0"/>
              </a:spcAft>
              <a:buClr>
                <a:schemeClr val="dk1"/>
              </a:buClr>
              <a:buSzPts val="1400"/>
              <a:buAutoNum type="arabicPeriod"/>
            </a:pPr>
            <a:r>
              <a:rPr lang="en-US" dirty="0"/>
              <a:t> *CLICK* Several decades of education with board, and college administrators</a:t>
            </a:r>
          </a:p>
          <a:p>
            <a:pPr marL="0" lvl="0" indent="-88900" algn="l" rtl="0">
              <a:spcBef>
                <a:spcPts val="0"/>
              </a:spcBef>
              <a:spcAft>
                <a:spcPts val="0"/>
              </a:spcAft>
              <a:buClr>
                <a:schemeClr val="dk1"/>
              </a:buClr>
              <a:buSzPts val="1400"/>
              <a:buAutoNum type="arabicPeriod"/>
            </a:pPr>
            <a:r>
              <a:rPr lang="en-US" baseline="0" dirty="0"/>
              <a:t> *CLICK* A</a:t>
            </a:r>
            <a:r>
              <a:rPr lang="en-US" dirty="0"/>
              <a:t>dvocated for quality, convenient, and culturally-informed mental health services for CLC students</a:t>
            </a:r>
            <a:endParaRPr dirty="0"/>
          </a:p>
        </p:txBody>
      </p:sp>
      <p:sp>
        <p:nvSpPr>
          <p:cNvPr id="99" name="Google Shape;99;g6def148d5d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6dea813aa8_0_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6dea813aa8_0_2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*CLICK*</a:t>
            </a:r>
            <a:endParaRPr dirty="0"/>
          </a:p>
        </p:txBody>
      </p:sp>
      <p:sp>
        <p:nvSpPr>
          <p:cNvPr id="106" name="Google Shape;106;g6dea813aa8_0_2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5"/>
          <p:cNvSpPr txBox="1">
            <a:spLocks noGrp="1"/>
          </p:cNvSpPr>
          <p:nvPr>
            <p:ph type="title"/>
          </p:nvPr>
        </p:nvSpPr>
        <p:spPr>
          <a:xfrm>
            <a:off x="628650" y="0"/>
            <a:ext cx="7886700" cy="115913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5"/>
          <p:cNvSpPr txBox="1">
            <a:spLocks noGrp="1"/>
          </p:cNvSpPr>
          <p:nvPr>
            <p:ph type="body" idx="1"/>
          </p:nvPr>
        </p:nvSpPr>
        <p:spPr>
          <a:xfrm>
            <a:off x="628650" y="1507296"/>
            <a:ext cx="7886700" cy="466966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5"/>
          <p:cNvSpPr txBox="1">
            <a:spLocks noGrp="1"/>
          </p:cNvSpPr>
          <p:nvPr>
            <p:ph type="dt" idx="10"/>
          </p:nvPr>
        </p:nvSpPr>
        <p:spPr>
          <a:xfrm>
            <a:off x="4114644" y="6402598"/>
            <a:ext cx="768795"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5"/>
          <p:cNvSpPr txBox="1">
            <a:spLocks noGrp="1"/>
          </p:cNvSpPr>
          <p:nvPr>
            <p:ph type="sldNum" idx="12"/>
          </p:nvPr>
        </p:nvSpPr>
        <p:spPr>
          <a:xfrm>
            <a:off x="7513721" y="6356351"/>
            <a:ext cx="100162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Slide" type="title">
  <p:cSld name="TITLE">
    <p:spTree>
      <p:nvGrpSpPr>
        <p:cNvPr id="1" name="Shape 22"/>
        <p:cNvGrpSpPr/>
        <p:nvPr/>
      </p:nvGrpSpPr>
      <p:grpSpPr>
        <a:xfrm>
          <a:off x="0" y="0"/>
          <a:ext cx="0" cy="0"/>
          <a:chOff x="0" y="0"/>
          <a:chExt cx="0" cy="0"/>
        </a:xfrm>
      </p:grpSpPr>
      <p:sp>
        <p:nvSpPr>
          <p:cNvPr id="23" name="Google Shape;23;p16"/>
          <p:cNvSpPr txBox="1">
            <a:spLocks noGrp="1"/>
          </p:cNvSpPr>
          <p:nvPr>
            <p:ph type="ctrTitle"/>
          </p:nvPr>
        </p:nvSpPr>
        <p:spPr>
          <a:xfrm>
            <a:off x="685800" y="1122363"/>
            <a:ext cx="7772400" cy="180371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004962"/>
              </a:buClr>
              <a:buSzPts val="4800"/>
              <a:buFont typeface="Calibri"/>
              <a:buNone/>
              <a:defRPr sz="4800">
                <a:solidFill>
                  <a:srgbClr val="00496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16"/>
          <p:cNvSpPr txBox="1">
            <a:spLocks noGrp="1"/>
          </p:cNvSpPr>
          <p:nvPr>
            <p:ph type="subTitle" idx="1"/>
          </p:nvPr>
        </p:nvSpPr>
        <p:spPr>
          <a:xfrm>
            <a:off x="1143000" y="3429000"/>
            <a:ext cx="6858000" cy="1828799"/>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5" name="Google Shape;25;p16"/>
          <p:cNvSpPr txBox="1">
            <a:spLocks noGrp="1"/>
          </p:cNvSpPr>
          <p:nvPr>
            <p:ph type="dt" idx="10"/>
          </p:nvPr>
        </p:nvSpPr>
        <p:spPr>
          <a:xfrm>
            <a:off x="4114644" y="6364098"/>
            <a:ext cx="768795"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6"/>
          <p:cNvSpPr txBox="1">
            <a:spLocks noGrp="1"/>
          </p:cNvSpPr>
          <p:nvPr>
            <p:ph type="sldNum" idx="12"/>
          </p:nvPr>
        </p:nvSpPr>
        <p:spPr>
          <a:xfrm>
            <a:off x="7513721" y="6356351"/>
            <a:ext cx="100162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
        <p:cNvGrpSpPr/>
        <p:nvPr/>
      </p:nvGrpSpPr>
      <p:grpSpPr>
        <a:xfrm>
          <a:off x="0" y="0"/>
          <a:ext cx="0" cy="0"/>
          <a:chOff x="0" y="0"/>
          <a:chExt cx="0" cy="0"/>
        </a:xfrm>
      </p:grpSpPr>
      <p:sp>
        <p:nvSpPr>
          <p:cNvPr id="28" name="Google Shape;28;p17"/>
          <p:cNvSpPr txBox="1">
            <a:spLocks noGrp="1"/>
          </p:cNvSpPr>
          <p:nvPr>
            <p:ph type="title"/>
          </p:nvPr>
        </p:nvSpPr>
        <p:spPr>
          <a:xfrm>
            <a:off x="628650" y="0"/>
            <a:ext cx="7886700" cy="115913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7"/>
          <p:cNvSpPr txBox="1">
            <a:spLocks noGrp="1"/>
          </p:cNvSpPr>
          <p:nvPr>
            <p:ph type="dt" idx="10"/>
          </p:nvPr>
        </p:nvSpPr>
        <p:spPr>
          <a:xfrm>
            <a:off x="4114644" y="6373723"/>
            <a:ext cx="768795"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7"/>
          <p:cNvSpPr txBox="1">
            <a:spLocks noGrp="1"/>
          </p:cNvSpPr>
          <p:nvPr>
            <p:ph type="sldNum" idx="12"/>
          </p:nvPr>
        </p:nvSpPr>
        <p:spPr>
          <a:xfrm>
            <a:off x="7513721" y="6356351"/>
            <a:ext cx="100162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3"/>
        <p:cNvGrpSpPr/>
        <p:nvPr/>
      </p:nvGrpSpPr>
      <p:grpSpPr>
        <a:xfrm>
          <a:off x="0" y="0"/>
          <a:ext cx="0" cy="0"/>
          <a:chOff x="0" y="0"/>
          <a:chExt cx="0" cy="0"/>
        </a:xfrm>
      </p:grpSpPr>
      <p:sp>
        <p:nvSpPr>
          <p:cNvPr id="34" name="Google Shape;34;p18"/>
          <p:cNvSpPr txBox="1">
            <a:spLocks noGrp="1"/>
          </p:cNvSpPr>
          <p:nvPr>
            <p:ph type="title"/>
          </p:nvPr>
        </p:nvSpPr>
        <p:spPr>
          <a:xfrm>
            <a:off x="629841" y="0"/>
            <a:ext cx="7886700" cy="111653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6" name="Google Shape;36;p1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8" name="Google Shape;38;p1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18"/>
          <p:cNvSpPr txBox="1">
            <a:spLocks noGrp="1"/>
          </p:cNvSpPr>
          <p:nvPr>
            <p:ph type="dt" idx="10"/>
          </p:nvPr>
        </p:nvSpPr>
        <p:spPr>
          <a:xfrm>
            <a:off x="4114644" y="6402598"/>
            <a:ext cx="768795"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8"/>
          <p:cNvSpPr txBox="1">
            <a:spLocks noGrp="1"/>
          </p:cNvSpPr>
          <p:nvPr>
            <p:ph type="sldNum" idx="12"/>
          </p:nvPr>
        </p:nvSpPr>
        <p:spPr>
          <a:xfrm>
            <a:off x="7513721" y="6356351"/>
            <a:ext cx="100162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19"/>
          <p:cNvSpPr txBox="1">
            <a:spLocks noGrp="1"/>
          </p:cNvSpPr>
          <p:nvPr>
            <p:ph type="title"/>
          </p:nvPr>
        </p:nvSpPr>
        <p:spPr>
          <a:xfrm>
            <a:off x="628650" y="0"/>
            <a:ext cx="7886700" cy="115913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19"/>
          <p:cNvSpPr txBox="1">
            <a:spLocks noGrp="1"/>
          </p:cNvSpPr>
          <p:nvPr>
            <p:ph type="dt" idx="10"/>
          </p:nvPr>
        </p:nvSpPr>
        <p:spPr>
          <a:xfrm>
            <a:off x="4114644" y="6402598"/>
            <a:ext cx="768795"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9"/>
          <p:cNvSpPr txBox="1">
            <a:spLocks noGrp="1"/>
          </p:cNvSpPr>
          <p:nvPr>
            <p:ph type="sldNum" idx="12"/>
          </p:nvPr>
        </p:nvSpPr>
        <p:spPr>
          <a:xfrm>
            <a:off x="7513721" y="6356351"/>
            <a:ext cx="100162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5"/>
        <p:cNvGrpSpPr/>
        <p:nvPr/>
      </p:nvGrpSpPr>
      <p:grpSpPr>
        <a:xfrm>
          <a:off x="0" y="0"/>
          <a:ext cx="0" cy="0"/>
          <a:chOff x="0" y="0"/>
          <a:chExt cx="0" cy="0"/>
        </a:xfrm>
      </p:grpSpPr>
      <p:sp>
        <p:nvSpPr>
          <p:cNvPr id="46" name="Google Shape;46;p20"/>
          <p:cNvSpPr txBox="1">
            <a:spLocks noGrp="1"/>
          </p:cNvSpPr>
          <p:nvPr>
            <p:ph type="dt" idx="10"/>
          </p:nvPr>
        </p:nvSpPr>
        <p:spPr>
          <a:xfrm>
            <a:off x="4114644" y="6402598"/>
            <a:ext cx="768795"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0"/>
          <p:cNvSpPr txBox="1">
            <a:spLocks noGrp="1"/>
          </p:cNvSpPr>
          <p:nvPr>
            <p:ph type="sldNum" idx="12"/>
          </p:nvPr>
        </p:nvSpPr>
        <p:spPr>
          <a:xfrm>
            <a:off x="7513721" y="6356351"/>
            <a:ext cx="100162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4"/>
          <p:cNvSpPr/>
          <p:nvPr/>
        </p:nvSpPr>
        <p:spPr>
          <a:xfrm>
            <a:off x="0" y="6176963"/>
            <a:ext cx="9144000" cy="702154"/>
          </a:xfrm>
          <a:prstGeom prst="rect">
            <a:avLst/>
          </a:prstGeom>
          <a:solidFill>
            <a:srgbClr val="82C75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 name="Google Shape;11;p14"/>
          <p:cNvSpPr/>
          <p:nvPr/>
        </p:nvSpPr>
        <p:spPr>
          <a:xfrm>
            <a:off x="0" y="0"/>
            <a:ext cx="9144000" cy="1159135"/>
          </a:xfrm>
          <a:prstGeom prst="rect">
            <a:avLst/>
          </a:prstGeom>
          <a:solidFill>
            <a:srgbClr val="00496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 name="Google Shape;12;p14"/>
          <p:cNvSpPr txBox="1">
            <a:spLocks noGrp="1"/>
          </p:cNvSpPr>
          <p:nvPr>
            <p:ph type="title"/>
          </p:nvPr>
        </p:nvSpPr>
        <p:spPr>
          <a:xfrm>
            <a:off x="628650" y="0"/>
            <a:ext cx="7886700" cy="1159135"/>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3600"/>
              <a:buFont typeface="Calibri"/>
              <a:buNone/>
              <a:defRPr sz="36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14"/>
          <p:cNvSpPr txBox="1">
            <a:spLocks noGrp="1"/>
          </p:cNvSpPr>
          <p:nvPr>
            <p:ph type="body" idx="1"/>
          </p:nvPr>
        </p:nvSpPr>
        <p:spPr>
          <a:xfrm>
            <a:off x="628650" y="1507296"/>
            <a:ext cx="7886700" cy="4669667"/>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 name="Google Shape;14;p14"/>
          <p:cNvSpPr txBox="1">
            <a:spLocks noGrp="1"/>
          </p:cNvSpPr>
          <p:nvPr>
            <p:ph type="dt" idx="10"/>
          </p:nvPr>
        </p:nvSpPr>
        <p:spPr>
          <a:xfrm>
            <a:off x="4114644" y="6402598"/>
            <a:ext cx="768795"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14"/>
          <p:cNvSpPr txBox="1">
            <a:spLocks noGrp="1"/>
          </p:cNvSpPr>
          <p:nvPr>
            <p:ph type="sldNum" idx="12"/>
          </p:nvPr>
        </p:nvSpPr>
        <p:spPr>
          <a:xfrm>
            <a:off x="7513721" y="6356351"/>
            <a:ext cx="100162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00" b="0" i="0" u="none" strike="noStrike" cap="none">
                <a:solidFill>
                  <a:schemeClr val="lt1"/>
                </a:solidFill>
                <a:latin typeface="Calibri"/>
                <a:ea typeface="Calibri"/>
                <a:cs typeface="Calibri"/>
                <a:sym typeface="Calibri"/>
              </a:defRPr>
            </a:lvl1pPr>
            <a:lvl2pPr marL="0" marR="0" lvl="1" indent="0" algn="r" rtl="0">
              <a:spcBef>
                <a:spcPts val="0"/>
              </a:spcBef>
              <a:buNone/>
              <a:defRPr sz="1000" b="0" i="0" u="none" strike="noStrike" cap="none">
                <a:solidFill>
                  <a:schemeClr val="lt1"/>
                </a:solidFill>
                <a:latin typeface="Calibri"/>
                <a:ea typeface="Calibri"/>
                <a:cs typeface="Calibri"/>
                <a:sym typeface="Calibri"/>
              </a:defRPr>
            </a:lvl2pPr>
            <a:lvl3pPr marL="0" marR="0" lvl="2" indent="0" algn="r" rtl="0">
              <a:spcBef>
                <a:spcPts val="0"/>
              </a:spcBef>
              <a:buNone/>
              <a:defRPr sz="1000" b="0" i="0" u="none" strike="noStrike" cap="none">
                <a:solidFill>
                  <a:schemeClr val="lt1"/>
                </a:solidFill>
                <a:latin typeface="Calibri"/>
                <a:ea typeface="Calibri"/>
                <a:cs typeface="Calibri"/>
                <a:sym typeface="Calibri"/>
              </a:defRPr>
            </a:lvl3pPr>
            <a:lvl4pPr marL="0" marR="0" lvl="3" indent="0" algn="r" rtl="0">
              <a:spcBef>
                <a:spcPts val="0"/>
              </a:spcBef>
              <a:buNone/>
              <a:defRPr sz="1000" b="0" i="0" u="none" strike="noStrike" cap="none">
                <a:solidFill>
                  <a:schemeClr val="lt1"/>
                </a:solidFill>
                <a:latin typeface="Calibri"/>
                <a:ea typeface="Calibri"/>
                <a:cs typeface="Calibri"/>
                <a:sym typeface="Calibri"/>
              </a:defRPr>
            </a:lvl4pPr>
            <a:lvl5pPr marL="0" marR="0" lvl="4" indent="0" algn="r" rtl="0">
              <a:spcBef>
                <a:spcPts val="0"/>
              </a:spcBef>
              <a:buNone/>
              <a:defRPr sz="1000" b="0" i="0" u="none" strike="noStrike" cap="none">
                <a:solidFill>
                  <a:schemeClr val="lt1"/>
                </a:solidFill>
                <a:latin typeface="Calibri"/>
                <a:ea typeface="Calibri"/>
                <a:cs typeface="Calibri"/>
                <a:sym typeface="Calibri"/>
              </a:defRPr>
            </a:lvl5pPr>
            <a:lvl6pPr marL="0" marR="0" lvl="5" indent="0" algn="r" rtl="0">
              <a:spcBef>
                <a:spcPts val="0"/>
              </a:spcBef>
              <a:buNone/>
              <a:defRPr sz="1000" b="0" i="0" u="none" strike="noStrike" cap="none">
                <a:solidFill>
                  <a:schemeClr val="lt1"/>
                </a:solidFill>
                <a:latin typeface="Calibri"/>
                <a:ea typeface="Calibri"/>
                <a:cs typeface="Calibri"/>
                <a:sym typeface="Calibri"/>
              </a:defRPr>
            </a:lvl6pPr>
            <a:lvl7pPr marL="0" marR="0" lvl="6" indent="0" algn="r" rtl="0">
              <a:spcBef>
                <a:spcPts val="0"/>
              </a:spcBef>
              <a:buNone/>
              <a:defRPr sz="1000" b="0" i="0" u="none" strike="noStrike" cap="none">
                <a:solidFill>
                  <a:schemeClr val="lt1"/>
                </a:solidFill>
                <a:latin typeface="Calibri"/>
                <a:ea typeface="Calibri"/>
                <a:cs typeface="Calibri"/>
                <a:sym typeface="Calibri"/>
              </a:defRPr>
            </a:lvl7pPr>
            <a:lvl8pPr marL="0" marR="0" lvl="7" indent="0" algn="r" rtl="0">
              <a:spcBef>
                <a:spcPts val="0"/>
              </a:spcBef>
              <a:buNone/>
              <a:defRPr sz="1000" b="0" i="0" u="none" strike="noStrike" cap="none">
                <a:solidFill>
                  <a:schemeClr val="lt1"/>
                </a:solidFill>
                <a:latin typeface="Calibri"/>
                <a:ea typeface="Calibri"/>
                <a:cs typeface="Calibri"/>
                <a:sym typeface="Calibri"/>
              </a:defRPr>
            </a:lvl8pPr>
            <a:lvl9pPr marL="0" marR="0" lvl="8" indent="0" algn="r" rtl="0">
              <a:spcBef>
                <a:spcPts val="0"/>
              </a:spcBef>
              <a:buNone/>
              <a:defRPr sz="10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6" name="Google Shape;16;p14"/>
          <p:cNvPicPr preferRelativeResize="0"/>
          <p:nvPr/>
        </p:nvPicPr>
        <p:blipFill rotWithShape="1">
          <a:blip r:embed="rId8">
            <a:alphaModFix/>
          </a:blip>
          <a:srcRect/>
          <a:stretch/>
        </p:blipFill>
        <p:spPr>
          <a:xfrm>
            <a:off x="628650" y="6294733"/>
            <a:ext cx="2506245" cy="46661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krobb@clcillinois.edu"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www.clcillinois.edu/cap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1"/>
          <p:cNvSpPr txBox="1">
            <a:spLocks noGrp="1"/>
          </p:cNvSpPr>
          <p:nvPr>
            <p:ph type="title"/>
          </p:nvPr>
        </p:nvSpPr>
        <p:spPr>
          <a:xfrm>
            <a:off x="628650" y="0"/>
            <a:ext cx="7886700" cy="1159135"/>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Calibri"/>
              <a:buNone/>
            </a:pPr>
            <a:r>
              <a:rPr lang="en-US" b="1"/>
              <a:t>Bloom Where You are Planted: A Community College Counseling Center</a:t>
            </a:r>
            <a:endParaRPr b="1"/>
          </a:p>
        </p:txBody>
      </p:sp>
      <p:pic>
        <p:nvPicPr>
          <p:cNvPr id="53" name="Google Shape;53;p1"/>
          <p:cNvPicPr preferRelativeResize="0">
            <a:picLocks noGrp="1"/>
          </p:cNvPicPr>
          <p:nvPr>
            <p:ph type="body" idx="1"/>
          </p:nvPr>
        </p:nvPicPr>
        <p:blipFill rotWithShape="1">
          <a:blip r:embed="rId3">
            <a:alphaModFix/>
          </a:blip>
          <a:srcRect/>
          <a:stretch/>
        </p:blipFill>
        <p:spPr>
          <a:xfrm>
            <a:off x="0" y="1159134"/>
            <a:ext cx="9144000" cy="5024689"/>
          </a:xfrm>
          <a:prstGeom prst="rect">
            <a:avLst/>
          </a:prstGeom>
          <a:noFill/>
          <a:ln>
            <a:noFill/>
          </a:ln>
        </p:spPr>
      </p:pic>
      <p:sp>
        <p:nvSpPr>
          <p:cNvPr id="54" name="Google Shape;54;p1"/>
          <p:cNvSpPr txBox="1"/>
          <p:nvPr/>
        </p:nvSpPr>
        <p:spPr>
          <a:xfrm>
            <a:off x="737138" y="4983494"/>
            <a:ext cx="7886700" cy="120032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0" u="none" strike="noStrike" cap="none">
                <a:solidFill>
                  <a:schemeClr val="lt1"/>
                </a:solidFill>
                <a:latin typeface="Calibri"/>
                <a:ea typeface="Calibri"/>
                <a:cs typeface="Calibri"/>
                <a:sym typeface="Calibri"/>
              </a:rPr>
              <a:t>Katy Robb, LCSW</a:t>
            </a:r>
            <a:endParaRPr/>
          </a:p>
          <a:p>
            <a:pPr marL="0" marR="0" lvl="0" indent="0" algn="ctr" rtl="0">
              <a:spcBef>
                <a:spcPts val="0"/>
              </a:spcBef>
              <a:spcAft>
                <a:spcPts val="0"/>
              </a:spcAft>
              <a:buNone/>
            </a:pPr>
            <a:r>
              <a:rPr lang="en-US" sz="2400" b="0" i="0" u="none" strike="noStrike" cap="none">
                <a:solidFill>
                  <a:schemeClr val="lt1"/>
                </a:solidFill>
                <a:latin typeface="Calibri"/>
                <a:ea typeface="Calibri"/>
                <a:cs typeface="Calibri"/>
                <a:sym typeface="Calibri"/>
              </a:rPr>
              <a:t>Staff Therapist | Group Coordinator</a:t>
            </a:r>
            <a:endParaRPr/>
          </a:p>
          <a:p>
            <a:pPr marL="0" marR="0" lvl="0" indent="0" algn="ctr" rtl="0">
              <a:spcBef>
                <a:spcPts val="0"/>
              </a:spcBef>
              <a:spcAft>
                <a:spcPts val="0"/>
              </a:spcAft>
              <a:buNone/>
            </a:pPr>
            <a:r>
              <a:rPr lang="en-US" sz="2400" b="0" i="0" u="none" strike="noStrike" cap="none">
                <a:solidFill>
                  <a:schemeClr val="lt1"/>
                </a:solidFill>
                <a:latin typeface="Calibri"/>
                <a:ea typeface="Calibri"/>
                <a:cs typeface="Calibri"/>
                <a:sym typeface="Calibri"/>
              </a:rPr>
              <a:t>Counseling and Psychological Services (CAPS)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7"/>
          <p:cNvSpPr txBox="1">
            <a:spLocks noGrp="1"/>
          </p:cNvSpPr>
          <p:nvPr>
            <p:ph type="title"/>
          </p:nvPr>
        </p:nvSpPr>
        <p:spPr>
          <a:xfrm>
            <a:off x="628650" y="0"/>
            <a:ext cx="7886700" cy="115913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Calibri"/>
              <a:buNone/>
            </a:pPr>
            <a:r>
              <a:rPr lang="en-US"/>
              <a:t>Deepening Our Roots</a:t>
            </a:r>
            <a:endParaRPr/>
          </a:p>
        </p:txBody>
      </p:sp>
      <p:sp>
        <p:nvSpPr>
          <p:cNvPr id="116" name="Google Shape;116;p7"/>
          <p:cNvSpPr txBox="1">
            <a:spLocks noGrp="1"/>
          </p:cNvSpPr>
          <p:nvPr>
            <p:ph type="body" idx="1"/>
          </p:nvPr>
        </p:nvSpPr>
        <p:spPr>
          <a:xfrm>
            <a:off x="628650" y="1507296"/>
            <a:ext cx="7886700" cy="4669667"/>
          </a:xfrm>
          <a:prstGeom prst="rect">
            <a:avLst/>
          </a:prstGeom>
          <a:noFill/>
          <a:ln>
            <a:noFill/>
          </a:ln>
        </p:spPr>
        <p:txBody>
          <a:bodyPr spcFirstLastPara="1" wrap="square" lIns="91425" tIns="45700" rIns="91425" bIns="45700" anchor="t" anchorCtr="0">
            <a:normAutofit/>
          </a:bodyPr>
          <a:lstStyle/>
          <a:p>
            <a:pPr marL="0" indent="0">
              <a:buSzPts val="2800"/>
              <a:buNone/>
            </a:pPr>
            <a:r>
              <a:rPr lang="en-US" dirty="0"/>
              <a:t>Obtain Funding</a:t>
            </a:r>
          </a:p>
          <a:p>
            <a:pPr lvl="1" indent="-457200">
              <a:buSzPts val="2800"/>
            </a:pPr>
            <a:r>
              <a:rPr lang="en-US" dirty="0"/>
              <a:t>Early 2018 - Local partnership with community mental health agency</a:t>
            </a:r>
            <a:endParaRPr dirty="0"/>
          </a:p>
          <a:p>
            <a:pPr marL="0" indent="0">
              <a:buSzPts val="2800"/>
              <a:buNone/>
            </a:pPr>
            <a:r>
              <a:rPr lang="en-US" dirty="0"/>
              <a:t>Full-time College Employees</a:t>
            </a:r>
          </a:p>
          <a:p>
            <a:pPr lvl="1" indent="-457200">
              <a:buSzPts val="2800"/>
            </a:pPr>
            <a:r>
              <a:rPr lang="en-US" dirty="0"/>
              <a:t>Mid 2018 - From one to a Center - CAPS (Counseling and Psychological Services)</a:t>
            </a:r>
            <a:endParaRPr dirty="0"/>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
        <p:nvSpPr>
          <p:cNvPr id="117" name="Google Shape;117;p7"/>
          <p:cNvSpPr txBox="1"/>
          <p:nvPr/>
        </p:nvSpPr>
        <p:spPr>
          <a:xfrm>
            <a:off x="5882557" y="6326983"/>
            <a:ext cx="2632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Brunner et al (2017)</a:t>
            </a:r>
            <a:endParaRPr sz="18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6dea813aa8_0_32"/>
          <p:cNvSpPr txBox="1">
            <a:spLocks noGrp="1"/>
          </p:cNvSpPr>
          <p:nvPr>
            <p:ph type="title"/>
          </p:nvPr>
        </p:nvSpPr>
        <p:spPr>
          <a:xfrm>
            <a:off x="628650" y="0"/>
            <a:ext cx="7886700" cy="11592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Challenge</a:t>
            </a:r>
            <a:endParaRPr dirty="0"/>
          </a:p>
        </p:txBody>
      </p:sp>
      <p:sp>
        <p:nvSpPr>
          <p:cNvPr id="124" name="Google Shape;124;g6dea813aa8_0_32"/>
          <p:cNvSpPr txBox="1">
            <a:spLocks noGrp="1"/>
          </p:cNvSpPr>
          <p:nvPr>
            <p:ph type="body" idx="1"/>
          </p:nvPr>
        </p:nvSpPr>
        <p:spPr>
          <a:xfrm>
            <a:off x="628650" y="1507296"/>
            <a:ext cx="7886700" cy="4669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t>How might you approach structuring a Community College counseling center in order to balance resources and meet the demand for services?</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g6dea813aa8_0_26"/>
          <p:cNvSpPr txBox="1">
            <a:spLocks noGrp="1"/>
          </p:cNvSpPr>
          <p:nvPr>
            <p:ph type="title"/>
          </p:nvPr>
        </p:nvSpPr>
        <p:spPr>
          <a:xfrm>
            <a:off x="628650" y="0"/>
            <a:ext cx="7886700" cy="11592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Rapid Growth</a:t>
            </a:r>
            <a:endParaRPr dirty="0"/>
          </a:p>
        </p:txBody>
      </p:sp>
      <p:sp>
        <p:nvSpPr>
          <p:cNvPr id="131" name="Google Shape;131;g6dea813aa8_0_26"/>
          <p:cNvSpPr txBox="1">
            <a:spLocks noGrp="1"/>
          </p:cNvSpPr>
          <p:nvPr>
            <p:ph type="body" idx="1"/>
          </p:nvPr>
        </p:nvSpPr>
        <p:spPr>
          <a:xfrm>
            <a:off x="628650" y="1507296"/>
            <a:ext cx="7886700" cy="4669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t>Formalize Procedures</a:t>
            </a:r>
          </a:p>
          <a:p>
            <a:pPr indent="-457200">
              <a:buSzPct val="100000"/>
            </a:pPr>
            <a:r>
              <a:rPr lang="en-US" dirty="0"/>
              <a:t>Triage</a:t>
            </a:r>
          </a:p>
          <a:p>
            <a:pPr indent="-457200">
              <a:buSzPct val="100000"/>
            </a:pPr>
            <a:r>
              <a:rPr lang="en-US" dirty="0"/>
              <a:t>Intake Assessment</a:t>
            </a:r>
          </a:p>
          <a:p>
            <a:pPr indent="-457200">
              <a:buSzPct val="100000"/>
            </a:pPr>
            <a:r>
              <a:rPr lang="en-US" dirty="0"/>
              <a:t>Wait List</a:t>
            </a:r>
          </a:p>
          <a:p>
            <a:pPr marL="0" indent="0">
              <a:buNone/>
            </a:pPr>
            <a:endParaRPr dirty="0"/>
          </a:p>
          <a:p>
            <a:pPr marL="0" lvl="0" indent="0" algn="l" rtl="0">
              <a:spcBef>
                <a:spcPts val="1000"/>
              </a:spcBef>
              <a:spcAft>
                <a:spcPts val="0"/>
              </a:spcAft>
              <a:buNone/>
            </a:pPr>
            <a:r>
              <a:rPr lang="en-US" dirty="0"/>
              <a:t>Delegate Roles</a:t>
            </a:r>
            <a:endParaRPr dirty="0"/>
          </a:p>
          <a:p>
            <a:pPr marL="0" lvl="0" indent="0" algn="l" rtl="0">
              <a:lnSpc>
                <a:spcPct val="100000"/>
              </a:lnSpc>
              <a:spcBef>
                <a:spcPts val="0"/>
              </a:spcBef>
              <a:spcAft>
                <a:spcPts val="0"/>
              </a:spcAft>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g6dea813aa8_0_38"/>
          <p:cNvSpPr txBox="1">
            <a:spLocks noGrp="1"/>
          </p:cNvSpPr>
          <p:nvPr>
            <p:ph type="title"/>
          </p:nvPr>
        </p:nvSpPr>
        <p:spPr>
          <a:xfrm>
            <a:off x="628650" y="0"/>
            <a:ext cx="7886700" cy="11592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Branching Out</a:t>
            </a:r>
            <a:endParaRPr dirty="0"/>
          </a:p>
        </p:txBody>
      </p:sp>
      <p:sp>
        <p:nvSpPr>
          <p:cNvPr id="138" name="Google Shape;138;g6dea813aa8_0_38"/>
          <p:cNvSpPr txBox="1">
            <a:spLocks noGrp="1"/>
          </p:cNvSpPr>
          <p:nvPr>
            <p:ph type="body" idx="1"/>
          </p:nvPr>
        </p:nvSpPr>
        <p:spPr>
          <a:xfrm>
            <a:off x="628650" y="1507296"/>
            <a:ext cx="7886700" cy="4669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t>Establish Group Program – 2019</a:t>
            </a:r>
          </a:p>
          <a:p>
            <a:pPr indent="-457200">
              <a:buSzPct val="100000"/>
            </a:pPr>
            <a:r>
              <a:rPr lang="en-US" dirty="0"/>
              <a:t>Interpersonal Processing</a:t>
            </a:r>
          </a:p>
          <a:p>
            <a:pPr indent="-457200">
              <a:buSzPct val="100000"/>
            </a:pPr>
            <a:r>
              <a:rPr lang="en-US" dirty="0"/>
              <a:t>Psychoeducation</a:t>
            </a:r>
          </a:p>
          <a:p>
            <a:pPr lvl="1" indent="-457200">
              <a:buSzPct val="100000"/>
              <a:buFont typeface="Courier New" panose="02070309020205020404" pitchFamily="49" charset="0"/>
              <a:buChar char="o"/>
            </a:pPr>
            <a:r>
              <a:rPr lang="en-US" dirty="0"/>
              <a:t>Mindfulness</a:t>
            </a:r>
          </a:p>
          <a:p>
            <a:pPr lvl="1" indent="-457200">
              <a:buSzPct val="100000"/>
              <a:buFont typeface="Courier New" panose="02070309020205020404" pitchFamily="49" charset="0"/>
              <a:buChar char="o"/>
            </a:pPr>
            <a:r>
              <a:rPr lang="en-US" dirty="0"/>
              <a:t>Self-Compassion</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g6def148d5d_0_6"/>
          <p:cNvSpPr txBox="1">
            <a:spLocks noGrp="1"/>
          </p:cNvSpPr>
          <p:nvPr>
            <p:ph type="title"/>
          </p:nvPr>
        </p:nvSpPr>
        <p:spPr>
          <a:xfrm>
            <a:off x="628650" y="0"/>
            <a:ext cx="7886700" cy="11592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Challenge</a:t>
            </a:r>
            <a:endParaRPr dirty="0"/>
          </a:p>
        </p:txBody>
      </p:sp>
      <p:sp>
        <p:nvSpPr>
          <p:cNvPr id="145" name="Google Shape;145;g6def148d5d_0_6"/>
          <p:cNvSpPr txBox="1">
            <a:spLocks noGrp="1"/>
          </p:cNvSpPr>
          <p:nvPr>
            <p:ph type="body" idx="1"/>
          </p:nvPr>
        </p:nvSpPr>
        <p:spPr>
          <a:xfrm>
            <a:off x="628650" y="1507296"/>
            <a:ext cx="7886700" cy="4669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Font typeface="Arial"/>
              <a:buNone/>
            </a:pPr>
            <a:r>
              <a:rPr lang="en-US" dirty="0"/>
              <a:t>What tools might college campuses utilize to assist students with seeking and receiving assistance to support their mental health?</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g6def148d5d_0_12"/>
          <p:cNvSpPr txBox="1">
            <a:spLocks noGrp="1"/>
          </p:cNvSpPr>
          <p:nvPr>
            <p:ph type="title"/>
          </p:nvPr>
        </p:nvSpPr>
        <p:spPr>
          <a:xfrm>
            <a:off x="628650" y="0"/>
            <a:ext cx="7886700" cy="1159200"/>
          </a:xfrm>
          <a:prstGeom prst="rect">
            <a:avLst/>
          </a:prstGeom>
          <a:noFill/>
          <a:ln>
            <a:noFill/>
          </a:ln>
        </p:spPr>
        <p:txBody>
          <a:bodyPr spcFirstLastPara="1" wrap="square" lIns="91425" tIns="45700" rIns="91425" bIns="45700" anchor="ctr" anchorCtr="0">
            <a:noAutofit/>
          </a:bodyPr>
          <a:lstStyle/>
          <a:p>
            <a:pPr lvl="0">
              <a:buSzPts val="3600"/>
            </a:pPr>
            <a:r>
              <a:rPr lang="en-US" dirty="0"/>
              <a:t>Enrich and Nourish Campus Needs</a:t>
            </a:r>
            <a:endParaRPr dirty="0">
              <a:solidFill>
                <a:schemeClr val="bg1"/>
              </a:solidFill>
            </a:endParaRPr>
          </a:p>
        </p:txBody>
      </p:sp>
      <p:sp>
        <p:nvSpPr>
          <p:cNvPr id="159" name="Google Shape;159;g6def148d5d_0_12"/>
          <p:cNvSpPr txBox="1">
            <a:spLocks noGrp="1"/>
          </p:cNvSpPr>
          <p:nvPr>
            <p:ph type="body" idx="1"/>
          </p:nvPr>
        </p:nvSpPr>
        <p:spPr>
          <a:xfrm>
            <a:off x="628650" y="1304166"/>
            <a:ext cx="7886700" cy="4669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None/>
            </a:pPr>
            <a:r>
              <a:rPr lang="en-US" dirty="0"/>
              <a:t>Build Awareness of Supports/Services</a:t>
            </a:r>
          </a:p>
          <a:p>
            <a:pPr indent="-457200">
              <a:spcBef>
                <a:spcPts val="0"/>
              </a:spcBef>
              <a:buSzPct val="100000"/>
            </a:pPr>
            <a:r>
              <a:rPr lang="en-US" dirty="0"/>
              <a:t>Advertising</a:t>
            </a:r>
            <a:endParaRPr dirty="0"/>
          </a:p>
          <a:p>
            <a:pPr marL="0" lvl="0" indent="0" algn="l" rtl="0">
              <a:spcBef>
                <a:spcPts val="0"/>
              </a:spcBef>
              <a:spcAft>
                <a:spcPts val="0"/>
              </a:spcAft>
              <a:buClr>
                <a:schemeClr val="dk1"/>
              </a:buClr>
              <a:buSzPts val="1100"/>
              <a:buNone/>
            </a:pPr>
            <a:endParaRPr dirty="0"/>
          </a:p>
          <a:p>
            <a:pPr marL="0" lvl="0" indent="0" algn="l" rtl="0">
              <a:spcBef>
                <a:spcPts val="0"/>
              </a:spcBef>
              <a:spcAft>
                <a:spcPts val="0"/>
              </a:spcAft>
              <a:buClr>
                <a:schemeClr val="dk1"/>
              </a:buClr>
              <a:buSzPts val="1100"/>
              <a:buNone/>
            </a:pPr>
            <a:r>
              <a:rPr lang="en-US" dirty="0"/>
              <a:t>Trends - Center Data </a:t>
            </a:r>
            <a:endParaRPr dirty="0"/>
          </a:p>
          <a:p>
            <a:pPr indent="-457200">
              <a:spcBef>
                <a:spcPts val="0"/>
              </a:spcBef>
              <a:buSzPct val="100000"/>
            </a:pPr>
            <a:r>
              <a:rPr lang="en-US" dirty="0"/>
              <a:t>Subjectively and anecdotally students are reporting lower distress levels upon completion of therapy at CAPS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Anticipating Future Needs</a:t>
            </a:r>
          </a:p>
          <a:p>
            <a:pPr indent="-457200">
              <a:spcBef>
                <a:spcPts val="0"/>
              </a:spcBef>
              <a:buSzPct val="100000"/>
            </a:pPr>
            <a:r>
              <a:rPr lang="en-US" dirty="0"/>
              <a:t>Student Feedback Surveys</a:t>
            </a:r>
          </a:p>
          <a:p>
            <a:pPr indent="-457200">
              <a:spcBef>
                <a:spcPts val="0"/>
              </a:spcBef>
              <a:buSzPct val="100000"/>
            </a:pPr>
            <a:r>
              <a:rPr lang="en-US" dirty="0"/>
              <a:t>Evaluation of Services</a:t>
            </a:r>
          </a:p>
          <a:p>
            <a:pPr indent="-457200">
              <a:spcBef>
                <a:spcPts val="0"/>
              </a:spcBef>
              <a:buSzPct val="100000"/>
            </a:pPr>
            <a:r>
              <a:rPr lang="en-US" dirty="0"/>
              <a:t>Requests for ongoing staff/faculty training</a:t>
            </a:r>
            <a:endParaRPr dirty="0"/>
          </a:p>
          <a:p>
            <a:pPr marL="0" lvl="0" indent="0" algn="l" rtl="0">
              <a:spcBef>
                <a:spcPts val="0"/>
              </a:spcBef>
              <a:spcAft>
                <a:spcPts val="0"/>
              </a:spcAft>
              <a:buClr>
                <a:schemeClr val="dk1"/>
              </a:buClr>
              <a:buSzPts val="1100"/>
              <a:buNone/>
            </a:pPr>
            <a:endParaRPr dirty="0"/>
          </a:p>
          <a:p>
            <a:pPr marL="0" lvl="0" indent="0" algn="l" rtl="0">
              <a:spcBef>
                <a:spcPts val="0"/>
              </a:spcBef>
              <a:spcAft>
                <a:spcPts val="0"/>
              </a:spcAft>
              <a:buClr>
                <a:schemeClr val="dk1"/>
              </a:buClr>
              <a:buSzPts val="1100"/>
              <a:buFont typeface="Arial"/>
              <a:buNone/>
            </a:pPr>
            <a:endParaRPr dirty="0"/>
          </a:p>
          <a:p>
            <a:pPr marL="685800" lvl="1" indent="-76200" algn="l" rtl="0">
              <a:lnSpc>
                <a:spcPct val="90000"/>
              </a:lnSpc>
              <a:spcBef>
                <a:spcPts val="500"/>
              </a:spcBef>
              <a:spcAft>
                <a:spcPts val="0"/>
              </a:spcAft>
              <a:buClr>
                <a:schemeClr val="dk1"/>
              </a:buClr>
              <a:buSzPts val="2400"/>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9">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9">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g6def148d5d_0_6"/>
          <p:cNvSpPr txBox="1">
            <a:spLocks noGrp="1"/>
          </p:cNvSpPr>
          <p:nvPr>
            <p:ph type="title"/>
          </p:nvPr>
        </p:nvSpPr>
        <p:spPr>
          <a:xfrm>
            <a:off x="628650" y="0"/>
            <a:ext cx="7886700" cy="11592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Challenge</a:t>
            </a:r>
            <a:endParaRPr dirty="0"/>
          </a:p>
        </p:txBody>
      </p:sp>
      <p:sp>
        <p:nvSpPr>
          <p:cNvPr id="145" name="Google Shape;145;g6def148d5d_0_6"/>
          <p:cNvSpPr txBox="1">
            <a:spLocks noGrp="1"/>
          </p:cNvSpPr>
          <p:nvPr>
            <p:ph type="body" idx="1"/>
          </p:nvPr>
        </p:nvSpPr>
        <p:spPr>
          <a:xfrm>
            <a:off x="628650" y="1507296"/>
            <a:ext cx="7886700" cy="4669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t>What would be the next step for addressing staff/faculty concerns about student mental health on campus?</a:t>
            </a:r>
            <a:endParaRPr dirty="0"/>
          </a:p>
        </p:txBody>
      </p:sp>
    </p:spTree>
    <p:extLst>
      <p:ext uri="{BB962C8B-B14F-4D97-AF65-F5344CB8AC3E}">
        <p14:creationId xmlns:p14="http://schemas.microsoft.com/office/powerpoint/2010/main" val="117684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9"/>
          <p:cNvSpPr txBox="1">
            <a:spLocks noGrp="1"/>
          </p:cNvSpPr>
          <p:nvPr>
            <p:ph type="title"/>
          </p:nvPr>
        </p:nvSpPr>
        <p:spPr>
          <a:xfrm>
            <a:off x="628650" y="0"/>
            <a:ext cx="7886700" cy="1159135"/>
          </a:xfrm>
          <a:prstGeom prst="rect">
            <a:avLst/>
          </a:prstGeom>
          <a:noFill/>
          <a:ln>
            <a:noFill/>
          </a:ln>
        </p:spPr>
        <p:txBody>
          <a:bodyPr spcFirstLastPara="1" wrap="square" lIns="91425" tIns="45700" rIns="91425" bIns="45700" anchor="ctr" anchorCtr="0">
            <a:normAutofit/>
          </a:bodyPr>
          <a:lstStyle/>
          <a:p>
            <a:pPr lvl="0">
              <a:spcBef>
                <a:spcPts val="1000"/>
              </a:spcBef>
              <a:buClr>
                <a:schemeClr val="dk1"/>
              </a:buClr>
              <a:buSzPts val="2800"/>
            </a:pPr>
            <a:r>
              <a:rPr lang="en-US" dirty="0"/>
              <a:t>Enrich and Nourish Campus Needs</a:t>
            </a:r>
          </a:p>
        </p:txBody>
      </p:sp>
      <p:sp>
        <p:nvSpPr>
          <p:cNvPr id="152" name="Google Shape;152;p9"/>
          <p:cNvSpPr txBox="1">
            <a:spLocks noGrp="1"/>
          </p:cNvSpPr>
          <p:nvPr>
            <p:ph type="body" idx="1"/>
          </p:nvPr>
        </p:nvSpPr>
        <p:spPr>
          <a:xfrm>
            <a:off x="628650" y="1507296"/>
            <a:ext cx="7886700" cy="4669667"/>
          </a:xfrm>
          <a:prstGeom prst="rect">
            <a:avLst/>
          </a:prstGeom>
          <a:noFill/>
          <a:ln>
            <a:noFill/>
          </a:ln>
        </p:spPr>
        <p:txBody>
          <a:bodyPr spcFirstLastPara="1" wrap="square" lIns="91425" tIns="45700" rIns="91425" bIns="45700" anchor="t" anchorCtr="0">
            <a:normAutofit/>
          </a:bodyPr>
          <a:lstStyle/>
          <a:p>
            <a:pPr marL="0" indent="0">
              <a:buSzPts val="2800"/>
              <a:buNone/>
            </a:pPr>
            <a:r>
              <a:rPr lang="en-US" dirty="0"/>
              <a:t>Outreach</a:t>
            </a:r>
          </a:p>
          <a:p>
            <a:pPr indent="-457200">
              <a:buSzPts val="2800"/>
            </a:pPr>
            <a:r>
              <a:rPr lang="en-US" dirty="0"/>
              <a:t>Student Workshops</a:t>
            </a:r>
          </a:p>
          <a:p>
            <a:pPr indent="-457200">
              <a:buSzPts val="2800"/>
            </a:pPr>
            <a:r>
              <a:rPr lang="en-US" dirty="0"/>
              <a:t>Mental Health First Aid</a:t>
            </a:r>
          </a:p>
          <a:p>
            <a:pPr indent="-457200">
              <a:buSzPts val="2800"/>
            </a:pPr>
            <a:r>
              <a:rPr lang="en-US" dirty="0"/>
              <a:t>QPR Training</a:t>
            </a:r>
          </a:p>
          <a:p>
            <a:pPr marL="685800" lvl="1" indent="-76200" algn="l" rtl="0">
              <a:lnSpc>
                <a:spcPct val="90000"/>
              </a:lnSpc>
              <a:spcBef>
                <a:spcPts val="500"/>
              </a:spcBef>
              <a:spcAft>
                <a:spcPts val="0"/>
              </a:spcAft>
              <a:buClr>
                <a:schemeClr val="dk1"/>
              </a:buClr>
              <a:buSzPts val="2400"/>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1"/>
          <p:cNvSpPr txBox="1">
            <a:spLocks noGrp="1"/>
          </p:cNvSpPr>
          <p:nvPr>
            <p:ph type="title"/>
          </p:nvPr>
        </p:nvSpPr>
        <p:spPr>
          <a:xfrm>
            <a:off x="628650" y="0"/>
            <a:ext cx="7886700" cy="115913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Calibri"/>
              <a:buNone/>
            </a:pPr>
            <a:r>
              <a:rPr lang="en-US"/>
              <a:t>On the Horizon</a:t>
            </a:r>
            <a:endParaRPr/>
          </a:p>
        </p:txBody>
      </p:sp>
      <p:sp>
        <p:nvSpPr>
          <p:cNvPr id="166" name="Google Shape;166;p11"/>
          <p:cNvSpPr txBox="1">
            <a:spLocks noGrp="1"/>
          </p:cNvSpPr>
          <p:nvPr>
            <p:ph type="body" idx="1"/>
          </p:nvPr>
        </p:nvSpPr>
        <p:spPr>
          <a:xfrm>
            <a:off x="628650" y="1507296"/>
            <a:ext cx="7886700" cy="466966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r>
              <a:rPr lang="en-US" dirty="0"/>
              <a:t>Mental Health Early Action on Campus Act (Illinois Public Act 101-0251)</a:t>
            </a:r>
            <a:endParaRPr dirty="0"/>
          </a:p>
          <a:p>
            <a:pPr marL="0" lvl="0" indent="0" algn="l" rtl="0">
              <a:lnSpc>
                <a:spcPct val="90000"/>
              </a:lnSpc>
              <a:spcBef>
                <a:spcPts val="0"/>
              </a:spcBef>
              <a:spcAft>
                <a:spcPts val="0"/>
              </a:spcAft>
              <a:buNone/>
            </a:pPr>
            <a:endParaRPr dirty="0"/>
          </a:p>
          <a:p>
            <a:pPr marL="457200" lvl="0" indent="-381000" algn="l" rtl="0">
              <a:lnSpc>
                <a:spcPct val="90000"/>
              </a:lnSpc>
              <a:spcBef>
                <a:spcPts val="0"/>
              </a:spcBef>
              <a:spcAft>
                <a:spcPts val="0"/>
              </a:spcAft>
              <a:buSzPts val="2400"/>
              <a:buAutoNum type="arabicPeriod"/>
            </a:pPr>
            <a:r>
              <a:rPr lang="en-US" sz="2400" dirty="0"/>
              <a:t>Identify students with mental health needs and connect them to services.</a:t>
            </a:r>
            <a:endParaRPr sz="2400" dirty="0"/>
          </a:p>
          <a:p>
            <a:pPr marL="457200" lvl="0" indent="-381000" algn="l" rtl="0">
              <a:lnSpc>
                <a:spcPct val="90000"/>
              </a:lnSpc>
              <a:spcBef>
                <a:spcPts val="0"/>
              </a:spcBef>
              <a:spcAft>
                <a:spcPts val="0"/>
              </a:spcAft>
              <a:buSzPts val="2400"/>
              <a:buAutoNum type="arabicPeriod"/>
            </a:pPr>
            <a:r>
              <a:rPr lang="en-US" sz="2400" dirty="0"/>
              <a:t>Increase access to support services and clinical mental health services on college campuses and in the surrounding communities for college students.</a:t>
            </a:r>
            <a:endParaRPr sz="2400" dirty="0"/>
          </a:p>
          <a:p>
            <a:pPr marL="457200" lvl="0" indent="-381000" algn="l" rtl="0">
              <a:lnSpc>
                <a:spcPct val="90000"/>
              </a:lnSpc>
              <a:spcBef>
                <a:spcPts val="0"/>
              </a:spcBef>
              <a:spcAft>
                <a:spcPts val="0"/>
              </a:spcAft>
              <a:buSzPts val="2400"/>
              <a:buAutoNum type="arabicPeriod"/>
            </a:pPr>
            <a:r>
              <a:rPr lang="en-US" sz="2400" dirty="0"/>
              <a:t>Empower students through peer-to-peer support and training on identifying mental health needs and resources.</a:t>
            </a:r>
            <a:endParaRPr sz="2400" dirty="0"/>
          </a:p>
          <a:p>
            <a:pPr marL="457200" lvl="0" indent="-381000" algn="l" rtl="0">
              <a:lnSpc>
                <a:spcPct val="90000"/>
              </a:lnSpc>
              <a:spcBef>
                <a:spcPts val="0"/>
              </a:spcBef>
              <a:spcAft>
                <a:spcPts val="0"/>
              </a:spcAft>
              <a:buSzPts val="2400"/>
              <a:buAutoNum type="arabicPeriod"/>
            </a:pPr>
            <a:r>
              <a:rPr lang="en-US" sz="2400" dirty="0"/>
              <a:t>Reduce administrative policies that put undue burden on students seeking leave for their mental health conditions.</a:t>
            </a:r>
            <a:endParaRP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2"/>
          <p:cNvSpPr txBox="1">
            <a:spLocks noGrp="1"/>
          </p:cNvSpPr>
          <p:nvPr>
            <p:ph type="title"/>
          </p:nvPr>
        </p:nvSpPr>
        <p:spPr>
          <a:xfrm>
            <a:off x="628650" y="0"/>
            <a:ext cx="7886700" cy="115913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Calibri"/>
              <a:buNone/>
            </a:pPr>
            <a:r>
              <a:rPr lang="en-US" dirty="0"/>
              <a:t>Challenge</a:t>
            </a:r>
            <a:endParaRPr dirty="0"/>
          </a:p>
        </p:txBody>
      </p:sp>
      <p:sp>
        <p:nvSpPr>
          <p:cNvPr id="173" name="Google Shape;173;p12"/>
          <p:cNvSpPr txBox="1">
            <a:spLocks noGrp="1"/>
          </p:cNvSpPr>
          <p:nvPr>
            <p:ph type="body" idx="1"/>
          </p:nvPr>
        </p:nvSpPr>
        <p:spPr>
          <a:xfrm>
            <a:off x="628650" y="1507296"/>
            <a:ext cx="7886700" cy="466966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chemeClr val="dk1"/>
              </a:buClr>
              <a:buSzPts val="2800"/>
              <a:buNone/>
            </a:pPr>
            <a:r>
              <a:rPr lang="en-US" dirty="0"/>
              <a:t>How can college campuses balance providing quality mental health services while meeting state/ethical/accrediting body requirements?</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2"/>
          <p:cNvSpPr txBox="1">
            <a:spLocks noGrp="1"/>
          </p:cNvSpPr>
          <p:nvPr>
            <p:ph type="title"/>
          </p:nvPr>
        </p:nvSpPr>
        <p:spPr>
          <a:xfrm>
            <a:off x="628650" y="0"/>
            <a:ext cx="7886700" cy="115913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Calibri"/>
              <a:buNone/>
            </a:pPr>
            <a:r>
              <a:rPr lang="en-US"/>
              <a:t>Learning Objectives</a:t>
            </a:r>
            <a:endParaRPr/>
          </a:p>
        </p:txBody>
      </p:sp>
      <p:sp>
        <p:nvSpPr>
          <p:cNvPr id="60" name="Google Shape;60;p2"/>
          <p:cNvSpPr txBox="1">
            <a:spLocks noGrp="1"/>
          </p:cNvSpPr>
          <p:nvPr>
            <p:ph type="body" idx="1"/>
          </p:nvPr>
        </p:nvSpPr>
        <p:spPr>
          <a:xfrm>
            <a:off x="628650" y="1507296"/>
            <a:ext cx="7886700" cy="4669667"/>
          </a:xfrm>
          <a:prstGeom prst="rect">
            <a:avLst/>
          </a:prstGeom>
          <a:noFill/>
          <a:ln>
            <a:noFill/>
          </a:ln>
        </p:spPr>
        <p:txBody>
          <a:bodyPr spcFirstLastPara="1" wrap="square" lIns="91425" tIns="45700" rIns="91425" bIns="45700" anchor="t" anchorCtr="0">
            <a:normAutofit/>
          </a:bodyPr>
          <a:lstStyle/>
          <a:p>
            <a:pPr marL="514350" lvl="0" indent="-514350" algn="l" rtl="0">
              <a:lnSpc>
                <a:spcPct val="90000"/>
              </a:lnSpc>
              <a:spcBef>
                <a:spcPts val="0"/>
              </a:spcBef>
              <a:spcAft>
                <a:spcPts val="0"/>
              </a:spcAft>
              <a:buClr>
                <a:schemeClr val="dk1"/>
              </a:buClr>
              <a:buSzPts val="2800"/>
              <a:buFont typeface="Calibri"/>
              <a:buAutoNum type="arabicPeriod"/>
            </a:pPr>
            <a:r>
              <a:rPr lang="en-US" dirty="0"/>
              <a:t>Develop a richer understanding of the unique Community College mental health needs.</a:t>
            </a:r>
            <a:endParaRPr dirty="0"/>
          </a:p>
          <a:p>
            <a:pPr marL="514350" lvl="0" indent="-514350" algn="l" rtl="0">
              <a:lnSpc>
                <a:spcPct val="90000"/>
              </a:lnSpc>
              <a:spcBef>
                <a:spcPts val="1000"/>
              </a:spcBef>
              <a:spcAft>
                <a:spcPts val="0"/>
              </a:spcAft>
              <a:buClr>
                <a:schemeClr val="dk1"/>
              </a:buClr>
              <a:buSzPts val="2800"/>
              <a:buFont typeface="Calibri"/>
              <a:buAutoNum type="arabicPeriod"/>
            </a:pPr>
            <a:r>
              <a:rPr lang="en-US" dirty="0"/>
              <a:t>Recognize barriers and strategies regarding mental health needs in a Community College.</a:t>
            </a:r>
            <a:endParaRPr dirty="0"/>
          </a:p>
          <a:p>
            <a:pPr marL="514350" lvl="0" indent="-514350" algn="l" rtl="0">
              <a:lnSpc>
                <a:spcPct val="90000"/>
              </a:lnSpc>
              <a:spcBef>
                <a:spcPts val="1000"/>
              </a:spcBef>
              <a:spcAft>
                <a:spcPts val="0"/>
              </a:spcAft>
              <a:buClr>
                <a:schemeClr val="dk1"/>
              </a:buClr>
              <a:buSzPts val="2800"/>
              <a:buFont typeface="Calibri"/>
              <a:buAutoNum type="arabicPeriod"/>
            </a:pPr>
            <a:r>
              <a:rPr lang="en-US" dirty="0"/>
              <a:t>Identify future needs, and areas for Community College counseling center expansion.</a:t>
            </a:r>
            <a:endParaRPr dirty="0"/>
          </a:p>
          <a:p>
            <a:pPr marL="514350" lvl="0" indent="-336550" algn="l" rtl="0">
              <a:lnSpc>
                <a:spcPct val="90000"/>
              </a:lnSpc>
              <a:spcBef>
                <a:spcPts val="1000"/>
              </a:spcBef>
              <a:spcAft>
                <a:spcPts val="0"/>
              </a:spcAft>
              <a:buClr>
                <a:schemeClr val="dk1"/>
              </a:buClr>
              <a:buSzPts val="2800"/>
              <a:buFont typeface="Calibri"/>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3"/>
          <p:cNvSpPr txBox="1">
            <a:spLocks noGrp="1"/>
          </p:cNvSpPr>
          <p:nvPr>
            <p:ph type="title"/>
          </p:nvPr>
        </p:nvSpPr>
        <p:spPr>
          <a:xfrm>
            <a:off x="628650" y="0"/>
            <a:ext cx="7886700" cy="115913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Calibri"/>
              <a:buNone/>
            </a:pPr>
            <a:r>
              <a:rPr lang="en-US"/>
              <a:t>Questions?</a:t>
            </a:r>
            <a:endParaRPr/>
          </a:p>
        </p:txBody>
      </p:sp>
      <p:sp>
        <p:nvSpPr>
          <p:cNvPr id="179" name="Google Shape;179;p13"/>
          <p:cNvSpPr txBox="1">
            <a:spLocks noGrp="1"/>
          </p:cNvSpPr>
          <p:nvPr>
            <p:ph type="body" idx="1"/>
          </p:nvPr>
        </p:nvSpPr>
        <p:spPr>
          <a:xfrm>
            <a:off x="628650" y="1507296"/>
            <a:ext cx="7886700" cy="4669667"/>
          </a:xfrm>
          <a:prstGeom prst="rect">
            <a:avLst/>
          </a:prstGeom>
          <a:noFill/>
          <a:ln>
            <a:noFill/>
          </a:ln>
        </p:spPr>
        <p:txBody>
          <a:bodyPr spcFirstLastPara="1" wrap="square" lIns="91425" tIns="45700" rIns="91425" bIns="45700" anchor="t" anchorCtr="0">
            <a:normAutofit/>
          </a:bodyPr>
          <a:lstStyle/>
          <a:p>
            <a:pPr marL="0" lvl="0" indent="0" algn="ctr" rtl="0">
              <a:lnSpc>
                <a:spcPct val="80000"/>
              </a:lnSpc>
              <a:spcBef>
                <a:spcPts val="0"/>
              </a:spcBef>
              <a:spcAft>
                <a:spcPts val="0"/>
              </a:spcAft>
              <a:buClr>
                <a:schemeClr val="dk1"/>
              </a:buClr>
              <a:buSzPts val="2800"/>
              <a:buNone/>
            </a:pPr>
            <a:r>
              <a:rPr lang="en-US"/>
              <a:t>Contact Information:</a:t>
            </a:r>
            <a:endParaRPr/>
          </a:p>
          <a:p>
            <a:pPr marL="0" lvl="0" indent="0" algn="ctr" rtl="0">
              <a:lnSpc>
                <a:spcPct val="80000"/>
              </a:lnSpc>
              <a:spcBef>
                <a:spcPts val="1000"/>
              </a:spcBef>
              <a:spcAft>
                <a:spcPts val="0"/>
              </a:spcAft>
              <a:buClr>
                <a:schemeClr val="dk1"/>
              </a:buClr>
              <a:buSzPts val="2800"/>
              <a:buNone/>
            </a:pPr>
            <a:endParaRPr/>
          </a:p>
          <a:p>
            <a:pPr marL="0" lvl="0" indent="0" algn="ctr" rtl="0">
              <a:lnSpc>
                <a:spcPct val="80000"/>
              </a:lnSpc>
              <a:spcBef>
                <a:spcPts val="1000"/>
              </a:spcBef>
              <a:spcAft>
                <a:spcPts val="0"/>
              </a:spcAft>
              <a:buClr>
                <a:schemeClr val="dk1"/>
              </a:buClr>
              <a:buSzPts val="2800"/>
              <a:buNone/>
            </a:pPr>
            <a:r>
              <a:rPr lang="en-US" b="1"/>
              <a:t>Katy Robb, LCSW</a:t>
            </a:r>
            <a:endParaRPr b="1"/>
          </a:p>
          <a:p>
            <a:pPr marL="0" lvl="0" indent="0" algn="ctr" rtl="0">
              <a:lnSpc>
                <a:spcPct val="80000"/>
              </a:lnSpc>
              <a:spcBef>
                <a:spcPts val="1000"/>
              </a:spcBef>
              <a:spcAft>
                <a:spcPts val="0"/>
              </a:spcAft>
              <a:buClr>
                <a:schemeClr val="dk1"/>
              </a:buClr>
              <a:buSzPts val="2800"/>
              <a:buNone/>
            </a:pPr>
            <a:r>
              <a:rPr lang="en-US" u="sng">
                <a:solidFill>
                  <a:schemeClr val="hlink"/>
                </a:solidFill>
                <a:hlinkClick r:id="rId3"/>
              </a:rPr>
              <a:t>krobb@clcillinois.edu</a:t>
            </a:r>
            <a:endParaRPr/>
          </a:p>
          <a:p>
            <a:pPr marL="0" lvl="0" indent="0" algn="ctr" rtl="0">
              <a:lnSpc>
                <a:spcPct val="80000"/>
              </a:lnSpc>
              <a:spcBef>
                <a:spcPts val="1000"/>
              </a:spcBef>
              <a:spcAft>
                <a:spcPts val="0"/>
              </a:spcAft>
              <a:buClr>
                <a:schemeClr val="dk1"/>
              </a:buClr>
              <a:buSzPts val="2800"/>
              <a:buNone/>
            </a:pPr>
            <a:r>
              <a:rPr lang="en-US"/>
              <a:t>847-543-2032</a:t>
            </a:r>
            <a:endParaRPr/>
          </a:p>
          <a:p>
            <a:pPr marL="0" lvl="0" indent="0" algn="ctr" rtl="0">
              <a:lnSpc>
                <a:spcPct val="80000"/>
              </a:lnSpc>
              <a:spcBef>
                <a:spcPts val="1000"/>
              </a:spcBef>
              <a:spcAft>
                <a:spcPts val="0"/>
              </a:spcAft>
              <a:buClr>
                <a:schemeClr val="dk1"/>
              </a:buClr>
              <a:buSzPts val="2800"/>
              <a:buNone/>
            </a:pPr>
            <a:endParaRPr/>
          </a:p>
          <a:p>
            <a:pPr marL="0" lvl="0" indent="0" algn="ctr" rtl="0">
              <a:lnSpc>
                <a:spcPct val="90000"/>
              </a:lnSpc>
              <a:spcBef>
                <a:spcPts val="1000"/>
              </a:spcBef>
              <a:spcAft>
                <a:spcPts val="0"/>
              </a:spcAft>
              <a:buClr>
                <a:schemeClr val="dk1"/>
              </a:buClr>
              <a:buSzPts val="2800"/>
              <a:buNone/>
            </a:pPr>
            <a:r>
              <a:rPr lang="en-US"/>
              <a:t>19351 W Washington Street</a:t>
            </a:r>
            <a:endParaRPr/>
          </a:p>
          <a:p>
            <a:pPr marL="0" lvl="0" indent="0" algn="ctr" rtl="0">
              <a:lnSpc>
                <a:spcPct val="90000"/>
              </a:lnSpc>
              <a:spcBef>
                <a:spcPts val="1000"/>
              </a:spcBef>
              <a:spcAft>
                <a:spcPts val="0"/>
              </a:spcAft>
              <a:buClr>
                <a:schemeClr val="dk1"/>
              </a:buClr>
              <a:buSzPts val="2800"/>
              <a:buNone/>
            </a:pPr>
            <a:r>
              <a:rPr lang="en-US"/>
              <a:t>Grayslake, Illinois 60030</a:t>
            </a:r>
            <a:endParaRPr/>
          </a:p>
          <a:p>
            <a:pPr marL="0" lvl="0" indent="0" algn="ctr" rtl="0">
              <a:lnSpc>
                <a:spcPct val="90000"/>
              </a:lnSpc>
              <a:spcBef>
                <a:spcPts val="1000"/>
              </a:spcBef>
              <a:spcAft>
                <a:spcPts val="0"/>
              </a:spcAft>
              <a:buClr>
                <a:schemeClr val="dk1"/>
              </a:buClr>
              <a:buSzPts val="2800"/>
              <a:buNone/>
            </a:pPr>
            <a:r>
              <a:rPr lang="en-US" u="sng">
                <a:solidFill>
                  <a:schemeClr val="hlink"/>
                </a:solidFill>
                <a:hlinkClick r:id="rId4"/>
              </a:rPr>
              <a:t>www.clcillinois.edu/caps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3"/>
          <p:cNvSpPr txBox="1">
            <a:spLocks noGrp="1"/>
          </p:cNvSpPr>
          <p:nvPr>
            <p:ph type="title"/>
          </p:nvPr>
        </p:nvSpPr>
        <p:spPr>
          <a:xfrm>
            <a:off x="628650" y="0"/>
            <a:ext cx="7886700" cy="115913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Calibri"/>
              <a:buNone/>
            </a:pPr>
            <a:r>
              <a:rPr lang="en-US"/>
              <a:t>Your Story</a:t>
            </a:r>
            <a:endParaRPr/>
          </a:p>
        </p:txBody>
      </p:sp>
      <p:sp>
        <p:nvSpPr>
          <p:cNvPr id="66" name="Google Shape;66;p3"/>
          <p:cNvSpPr txBox="1">
            <a:spLocks noGrp="1"/>
          </p:cNvSpPr>
          <p:nvPr>
            <p:ph type="body" idx="1"/>
          </p:nvPr>
        </p:nvSpPr>
        <p:spPr>
          <a:xfrm>
            <a:off x="628650" y="1507296"/>
            <a:ext cx="7886700" cy="466966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dirty="0"/>
              <a:t>What brings you here today?</a:t>
            </a:r>
            <a:endParaRPr dirty="0"/>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r>
              <a:rPr lang="en-US" dirty="0"/>
              <a:t>Where are you from, and what is your role?</a:t>
            </a:r>
            <a:endParaRPr dirty="0"/>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r>
              <a:rPr lang="en-US" dirty="0"/>
              <a:t>What are you hoping to gain from this workshop?</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g6dea813aa8_0_0"/>
          <p:cNvSpPr txBox="1">
            <a:spLocks noGrp="1"/>
          </p:cNvSpPr>
          <p:nvPr>
            <p:ph type="title"/>
          </p:nvPr>
        </p:nvSpPr>
        <p:spPr>
          <a:xfrm>
            <a:off x="628650" y="0"/>
            <a:ext cx="7886700" cy="11592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Challenge</a:t>
            </a:r>
            <a:endParaRPr dirty="0"/>
          </a:p>
        </p:txBody>
      </p:sp>
      <p:sp>
        <p:nvSpPr>
          <p:cNvPr id="73" name="Google Shape;73;g6dea813aa8_0_0"/>
          <p:cNvSpPr txBox="1">
            <a:spLocks noGrp="1"/>
          </p:cNvSpPr>
          <p:nvPr>
            <p:ph type="body" idx="1"/>
          </p:nvPr>
        </p:nvSpPr>
        <p:spPr>
          <a:xfrm>
            <a:off x="628650" y="1507296"/>
            <a:ext cx="7886700" cy="4669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t>If you were asked to initiate a College Counseling center, particularly in a community college setting, what would you do first?</a:t>
            </a:r>
            <a:endParaRPr dirty="0">
              <a:highlight>
                <a:srgbClr val="FF0000"/>
              </a:highligh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4"/>
          <p:cNvSpPr txBox="1">
            <a:spLocks noGrp="1"/>
          </p:cNvSpPr>
          <p:nvPr>
            <p:ph type="title"/>
          </p:nvPr>
        </p:nvSpPr>
        <p:spPr>
          <a:xfrm>
            <a:off x="628650" y="0"/>
            <a:ext cx="7886700" cy="115913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Calibri"/>
              <a:buNone/>
            </a:pPr>
            <a:r>
              <a:rPr lang="en-US"/>
              <a:t>The Need at the College of Lake County</a:t>
            </a:r>
            <a:endParaRPr/>
          </a:p>
        </p:txBody>
      </p:sp>
      <p:sp>
        <p:nvSpPr>
          <p:cNvPr id="80" name="Google Shape;80;p4"/>
          <p:cNvSpPr txBox="1">
            <a:spLocks noGrp="1"/>
          </p:cNvSpPr>
          <p:nvPr>
            <p:ph type="body" idx="1"/>
          </p:nvPr>
        </p:nvSpPr>
        <p:spPr>
          <a:xfrm>
            <a:off x="628650" y="1507296"/>
            <a:ext cx="7886700" cy="466966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First onset of mental health distress by one’s mid-twenties (Eisenberg et al, 2016).</a:t>
            </a:r>
            <a:endParaRPr dirty="0"/>
          </a:p>
          <a:p>
            <a:pPr marL="228600" indent="-228600">
              <a:buSzPts val="2800"/>
            </a:pPr>
            <a:r>
              <a:rPr lang="en-US" dirty="0"/>
              <a:t>Anxiety, Depression, and Relationships - top concerns experienced by students (Center for Collegiate Mental Health 2019 Annual Report).</a:t>
            </a:r>
          </a:p>
          <a:p>
            <a:pPr marL="228600" lvl="0" indent="-228600" algn="l" rtl="0">
              <a:lnSpc>
                <a:spcPct val="90000"/>
              </a:lnSpc>
              <a:spcBef>
                <a:spcPts val="1000"/>
              </a:spcBef>
              <a:spcAft>
                <a:spcPts val="0"/>
              </a:spcAft>
              <a:buSzPts val="2800"/>
              <a:buChar char="•"/>
            </a:pPr>
            <a:r>
              <a:rPr lang="en-US" dirty="0"/>
              <a:t>Community College students have more severe psychological concerns and fewer institutional mental health resources than university students (Eisenberg et al, 2016).</a:t>
            </a:r>
          </a:p>
          <a:p>
            <a:pPr marL="0" lvl="0" indent="0" algn="l" rtl="0">
              <a:spcBef>
                <a:spcPts val="1000"/>
              </a:spcBef>
              <a:spcAft>
                <a:spcPts val="0"/>
              </a:spcAft>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5"/>
          <p:cNvSpPr txBox="1">
            <a:spLocks noGrp="1"/>
          </p:cNvSpPr>
          <p:nvPr>
            <p:ph type="title"/>
          </p:nvPr>
        </p:nvSpPr>
        <p:spPr>
          <a:xfrm>
            <a:off x="628650" y="0"/>
            <a:ext cx="7886700" cy="115913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Calibri"/>
              <a:buNone/>
            </a:pPr>
            <a:r>
              <a:rPr lang="en-US"/>
              <a:t>Our Story</a:t>
            </a:r>
            <a:endParaRPr/>
          </a:p>
        </p:txBody>
      </p:sp>
      <p:sp>
        <p:nvSpPr>
          <p:cNvPr id="87" name="Google Shape;87;p5"/>
          <p:cNvSpPr txBox="1">
            <a:spLocks noGrp="1"/>
          </p:cNvSpPr>
          <p:nvPr>
            <p:ph type="body" idx="1"/>
          </p:nvPr>
        </p:nvSpPr>
        <p:spPr>
          <a:xfrm>
            <a:off x="628650" y="1507296"/>
            <a:ext cx="7886700" cy="466966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None/>
            </a:pPr>
            <a:r>
              <a:rPr lang="en-US" dirty="0"/>
              <a:t>A significant unmet need for enrolled students diagnosed with mental health conditions.</a:t>
            </a:r>
            <a:endParaRPr dirty="0"/>
          </a:p>
          <a:p>
            <a:pPr marL="228600" lvl="0" indent="-50800" algn="l" rtl="0">
              <a:lnSpc>
                <a:spcPct val="90000"/>
              </a:lnSpc>
              <a:spcBef>
                <a:spcPts val="1000"/>
              </a:spcBef>
              <a:spcAft>
                <a:spcPts val="0"/>
              </a:spcAft>
              <a:buClr>
                <a:schemeClr val="dk1"/>
              </a:buClr>
              <a:buSzPts val="2800"/>
              <a:buNone/>
            </a:pPr>
            <a:endParaRPr dirty="0"/>
          </a:p>
        </p:txBody>
      </p:sp>
      <p:sp>
        <p:nvSpPr>
          <p:cNvPr id="88" name="Google Shape;88;p5"/>
          <p:cNvSpPr txBox="1"/>
          <p:nvPr/>
        </p:nvSpPr>
        <p:spPr>
          <a:xfrm>
            <a:off x="5424149" y="6326975"/>
            <a:ext cx="30912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0000"/>
              </a:buClr>
              <a:buFont typeface="Arial"/>
              <a:buNone/>
            </a:pPr>
            <a:r>
              <a:rPr lang="en-US" sz="1800">
                <a:solidFill>
                  <a:schemeClr val="dk1"/>
                </a:solidFill>
                <a:latin typeface="Calibri"/>
                <a:ea typeface="Calibri"/>
                <a:cs typeface="Calibri"/>
                <a:sym typeface="Calibri"/>
              </a:rPr>
              <a:t>CCMH 2019 Annual Report</a:t>
            </a:r>
            <a:endParaRPr sz="18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g6dea813aa8_0_7"/>
          <p:cNvSpPr txBox="1">
            <a:spLocks noGrp="1"/>
          </p:cNvSpPr>
          <p:nvPr>
            <p:ph type="title"/>
          </p:nvPr>
        </p:nvSpPr>
        <p:spPr>
          <a:xfrm>
            <a:off x="628650" y="0"/>
            <a:ext cx="7886700" cy="11592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Challenge</a:t>
            </a:r>
            <a:endParaRPr dirty="0"/>
          </a:p>
        </p:txBody>
      </p:sp>
      <p:sp>
        <p:nvSpPr>
          <p:cNvPr id="95" name="Google Shape;95;g6dea813aa8_0_7"/>
          <p:cNvSpPr txBox="1">
            <a:spLocks noGrp="1"/>
          </p:cNvSpPr>
          <p:nvPr>
            <p:ph type="body" idx="1"/>
          </p:nvPr>
        </p:nvSpPr>
        <p:spPr>
          <a:xfrm>
            <a:off x="628650" y="1507296"/>
            <a:ext cx="7886700" cy="4669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t>How might you obtain administrative “buy-in” for your Community College counseling center?</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g6def148d5d_0_0"/>
          <p:cNvSpPr txBox="1">
            <a:spLocks noGrp="1"/>
          </p:cNvSpPr>
          <p:nvPr>
            <p:ph type="title"/>
          </p:nvPr>
        </p:nvSpPr>
        <p:spPr>
          <a:xfrm>
            <a:off x="628650" y="0"/>
            <a:ext cx="7886700" cy="11592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Spreading Our Roots</a:t>
            </a:r>
            <a:endParaRPr/>
          </a:p>
        </p:txBody>
      </p:sp>
      <p:sp>
        <p:nvSpPr>
          <p:cNvPr id="102" name="Google Shape;102;g6def148d5d_0_0"/>
          <p:cNvSpPr txBox="1">
            <a:spLocks noGrp="1"/>
          </p:cNvSpPr>
          <p:nvPr>
            <p:ph type="body" idx="1"/>
          </p:nvPr>
        </p:nvSpPr>
        <p:spPr>
          <a:xfrm>
            <a:off x="628650" y="1507296"/>
            <a:ext cx="7886700" cy="4669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t>Educate board and school administrators.</a:t>
            </a:r>
            <a:endParaRPr dirty="0"/>
          </a:p>
          <a:p>
            <a:pPr marL="0" lvl="0" indent="0" algn="l" rtl="0">
              <a:spcBef>
                <a:spcPts val="1000"/>
              </a:spcBef>
              <a:spcAft>
                <a:spcPts val="0"/>
              </a:spcAft>
              <a:buNone/>
            </a:pPr>
            <a:endParaRPr dirty="0"/>
          </a:p>
          <a:p>
            <a:pPr marL="0" lvl="0" indent="0" algn="l" rtl="0">
              <a:spcBef>
                <a:spcPts val="1000"/>
              </a:spcBef>
              <a:spcAft>
                <a:spcPts val="0"/>
              </a:spcAft>
              <a:buNone/>
            </a:pPr>
            <a:r>
              <a:rPr lang="en-US" dirty="0"/>
              <a:t>Advocate for quality, convenient, and culturally-informed mental health services for students on campus, and in the community.</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6dea813aa8_0_20"/>
          <p:cNvSpPr txBox="1">
            <a:spLocks noGrp="1"/>
          </p:cNvSpPr>
          <p:nvPr>
            <p:ph type="title"/>
          </p:nvPr>
        </p:nvSpPr>
        <p:spPr>
          <a:xfrm>
            <a:off x="628650" y="0"/>
            <a:ext cx="7886700" cy="11592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Challenge</a:t>
            </a:r>
            <a:endParaRPr dirty="0"/>
          </a:p>
        </p:txBody>
      </p:sp>
      <p:sp>
        <p:nvSpPr>
          <p:cNvPr id="109" name="Google Shape;109;g6dea813aa8_0_20"/>
          <p:cNvSpPr txBox="1">
            <a:spLocks noGrp="1"/>
          </p:cNvSpPr>
          <p:nvPr>
            <p:ph type="body" idx="1"/>
          </p:nvPr>
        </p:nvSpPr>
        <p:spPr>
          <a:xfrm>
            <a:off x="628650" y="1507296"/>
            <a:ext cx="7886700" cy="4669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t>What’s the next step?</a:t>
            </a:r>
          </a:p>
          <a:p>
            <a:pPr marL="0" lvl="0" indent="0" algn="l" rtl="0">
              <a:spcBef>
                <a:spcPts val="1000"/>
              </a:spcBef>
              <a:spcAft>
                <a:spcPts val="0"/>
              </a:spcAft>
              <a:buNone/>
            </a:pPr>
            <a:endParaRPr lang="en-US" dirty="0"/>
          </a:p>
          <a:p>
            <a:pPr marL="0" lvl="0" indent="0" algn="l" rtl="0">
              <a:spcBef>
                <a:spcPts val="1000"/>
              </a:spcBef>
              <a:spcAft>
                <a:spcPts val="0"/>
              </a:spcAft>
              <a:buNone/>
            </a:pPr>
            <a:r>
              <a:rPr lang="en-US" dirty="0"/>
              <a:t>How might you obtain funding and resources for “the next step?”</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1666</Words>
  <Application>Microsoft Office PowerPoint</Application>
  <PresentationFormat>On-screen Show (4:3)</PresentationFormat>
  <Paragraphs>190</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Courier New</vt:lpstr>
      <vt:lpstr>Office Theme</vt:lpstr>
      <vt:lpstr>Bloom Where You are Planted: A Community College Counseling Center</vt:lpstr>
      <vt:lpstr>Learning Objectives</vt:lpstr>
      <vt:lpstr>Your Story</vt:lpstr>
      <vt:lpstr>Challenge</vt:lpstr>
      <vt:lpstr>The Need at the College of Lake County</vt:lpstr>
      <vt:lpstr>Our Story</vt:lpstr>
      <vt:lpstr>Challenge</vt:lpstr>
      <vt:lpstr>Spreading Our Roots</vt:lpstr>
      <vt:lpstr>Challenge</vt:lpstr>
      <vt:lpstr>Deepening Our Roots</vt:lpstr>
      <vt:lpstr>Challenge</vt:lpstr>
      <vt:lpstr>Rapid Growth</vt:lpstr>
      <vt:lpstr>Branching Out</vt:lpstr>
      <vt:lpstr>Challenge</vt:lpstr>
      <vt:lpstr>Enrich and Nourish Campus Needs</vt:lpstr>
      <vt:lpstr>Challenge</vt:lpstr>
      <vt:lpstr>Enrich and Nourish Campus Needs</vt:lpstr>
      <vt:lpstr>On the Horizon</vt:lpstr>
      <vt:lpstr>Challenge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Bloom Where You are Planted: A Community College Counseling Center</dc:title>
  <dc:creator>Robb, Katy</dc:creator>
  <cp:lastModifiedBy>Nolan Cummings</cp:lastModifiedBy>
  <cp:revision>20</cp:revision>
  <dcterms:created xsi:type="dcterms:W3CDTF">2019-11-26T20:27:16Z</dcterms:created>
  <dcterms:modified xsi:type="dcterms:W3CDTF">2020-02-26T20:25:24Z</dcterms:modified>
</cp:coreProperties>
</file>